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handoutMasterIdLst>
    <p:handoutMasterId r:id="rId48"/>
  </p:handoutMasterIdLst>
  <p:sldIdLst>
    <p:sldId id="256" r:id="rId2"/>
    <p:sldId id="469" r:id="rId3"/>
    <p:sldId id="271" r:id="rId4"/>
    <p:sldId id="257" r:id="rId5"/>
    <p:sldId id="468" r:id="rId6"/>
    <p:sldId id="467" r:id="rId7"/>
    <p:sldId id="258" r:id="rId8"/>
    <p:sldId id="259" r:id="rId9"/>
    <p:sldId id="260" r:id="rId10"/>
    <p:sldId id="284" r:id="rId11"/>
    <p:sldId id="473" r:id="rId12"/>
    <p:sldId id="285" r:id="rId13"/>
    <p:sldId id="272" r:id="rId14"/>
    <p:sldId id="273" r:id="rId15"/>
    <p:sldId id="288" r:id="rId16"/>
    <p:sldId id="274" r:id="rId17"/>
    <p:sldId id="470" r:id="rId18"/>
    <p:sldId id="261" r:id="rId19"/>
    <p:sldId id="264" r:id="rId20"/>
    <p:sldId id="282" r:id="rId21"/>
    <p:sldId id="290" r:id="rId22"/>
    <p:sldId id="466" r:id="rId23"/>
    <p:sldId id="462" r:id="rId24"/>
    <p:sldId id="293" r:id="rId25"/>
    <p:sldId id="268" r:id="rId26"/>
    <p:sldId id="275" r:id="rId27"/>
    <p:sldId id="263" r:id="rId28"/>
    <p:sldId id="265" r:id="rId29"/>
    <p:sldId id="266" r:id="rId30"/>
    <p:sldId id="294" r:id="rId31"/>
    <p:sldId id="463" r:id="rId32"/>
    <p:sldId id="267" r:id="rId33"/>
    <p:sldId id="283" r:id="rId34"/>
    <p:sldId id="464" r:id="rId35"/>
    <p:sldId id="269" r:id="rId36"/>
    <p:sldId id="287" r:id="rId37"/>
    <p:sldId id="278" r:id="rId38"/>
    <p:sldId id="279" r:id="rId39"/>
    <p:sldId id="276" r:id="rId40"/>
    <p:sldId id="277" r:id="rId41"/>
    <p:sldId id="281" r:id="rId42"/>
    <p:sldId id="262" r:id="rId43"/>
    <p:sldId id="280" r:id="rId44"/>
    <p:sldId id="472" r:id="rId45"/>
    <p:sldId id="47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honda Fletcher" initials="RF" lastIdx="1" clrIdx="0">
    <p:extLst>
      <p:ext uri="{19B8F6BF-5375-455C-9EA6-DF929625EA0E}">
        <p15:presenceInfo xmlns:p15="http://schemas.microsoft.com/office/powerpoint/2012/main" userId="826ad96ee250c7e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503" autoAdjust="0"/>
  </p:normalViewPr>
  <p:slideViewPr>
    <p:cSldViewPr snapToGrid="0">
      <p:cViewPr varScale="1">
        <p:scale>
          <a:sx n="77" d="100"/>
          <a:sy n="77" d="100"/>
        </p:scale>
        <p:origin x="1752" y="2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2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C556F-8AD1-4F04-A037-AE9107508B6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B16FBC5-022E-4EEF-8663-5B7CE4B28EB5}">
      <dgm:prSet/>
      <dgm:spPr/>
      <dgm:t>
        <a:bodyPr/>
        <a:lstStyle/>
        <a:p>
          <a:r>
            <a:rPr lang="en-US"/>
            <a:t>Understand</a:t>
          </a:r>
        </a:p>
      </dgm:t>
    </dgm:pt>
    <dgm:pt modelId="{A7EF9A90-8343-4734-8B73-29F5FD91375E}" type="parTrans" cxnId="{25B97CEC-72C6-48DE-8D44-E5DAC64854C5}">
      <dgm:prSet/>
      <dgm:spPr/>
      <dgm:t>
        <a:bodyPr/>
        <a:lstStyle/>
        <a:p>
          <a:endParaRPr lang="en-US"/>
        </a:p>
      </dgm:t>
    </dgm:pt>
    <dgm:pt modelId="{0B3FDD34-E929-4356-BC15-C84595476A0F}" type="sibTrans" cxnId="{25B97CEC-72C6-48DE-8D44-E5DAC64854C5}">
      <dgm:prSet/>
      <dgm:spPr/>
      <dgm:t>
        <a:bodyPr/>
        <a:lstStyle/>
        <a:p>
          <a:endParaRPr lang="en-US"/>
        </a:p>
      </dgm:t>
    </dgm:pt>
    <dgm:pt modelId="{829CFA3A-7186-4F86-AEE4-A95D998B18B7}">
      <dgm:prSet/>
      <dgm:spPr/>
      <dgm:t>
        <a:bodyPr/>
        <a:lstStyle/>
        <a:p>
          <a:r>
            <a:rPr lang="en-US" dirty="0"/>
            <a:t>To Understand the various CURRENT breast cancer screening recommendations.</a:t>
          </a:r>
        </a:p>
      </dgm:t>
    </dgm:pt>
    <dgm:pt modelId="{0D88A953-4B03-4B24-AE5C-1DA2859EC32A}" type="parTrans" cxnId="{DDBC8B6F-2F83-4FC2-822D-4017C8214644}">
      <dgm:prSet/>
      <dgm:spPr/>
      <dgm:t>
        <a:bodyPr/>
        <a:lstStyle/>
        <a:p>
          <a:endParaRPr lang="en-US"/>
        </a:p>
      </dgm:t>
    </dgm:pt>
    <dgm:pt modelId="{D45B2054-B4D5-4B96-92EC-93FAE03C9A13}" type="sibTrans" cxnId="{DDBC8B6F-2F83-4FC2-822D-4017C8214644}">
      <dgm:prSet/>
      <dgm:spPr/>
      <dgm:t>
        <a:bodyPr/>
        <a:lstStyle/>
        <a:p>
          <a:endParaRPr lang="en-US"/>
        </a:p>
      </dgm:t>
    </dgm:pt>
    <dgm:pt modelId="{36FC3B25-16CA-4B34-B64C-0B80BA0A9B78}">
      <dgm:prSet/>
      <dgm:spPr/>
      <dgm:t>
        <a:bodyPr/>
        <a:lstStyle/>
        <a:p>
          <a:r>
            <a:rPr lang="en-US" dirty="0"/>
            <a:t>Know</a:t>
          </a:r>
        </a:p>
      </dgm:t>
    </dgm:pt>
    <dgm:pt modelId="{C225B084-9C31-48CC-893A-9412B50A2E98}" type="parTrans" cxnId="{C5DACD35-D097-4B6F-8747-4C84DE1067D8}">
      <dgm:prSet/>
      <dgm:spPr/>
      <dgm:t>
        <a:bodyPr/>
        <a:lstStyle/>
        <a:p>
          <a:endParaRPr lang="en-US"/>
        </a:p>
      </dgm:t>
    </dgm:pt>
    <dgm:pt modelId="{4739DBC5-E971-421D-9645-3B551057928E}" type="sibTrans" cxnId="{C5DACD35-D097-4B6F-8747-4C84DE1067D8}">
      <dgm:prSet/>
      <dgm:spPr/>
      <dgm:t>
        <a:bodyPr/>
        <a:lstStyle/>
        <a:p>
          <a:endParaRPr lang="en-US"/>
        </a:p>
      </dgm:t>
    </dgm:pt>
    <dgm:pt modelId="{7413B21C-7B69-4AA8-ACA1-64B8FFB1A29F}">
      <dgm:prSet/>
      <dgm:spPr/>
      <dgm:t>
        <a:bodyPr/>
        <a:lstStyle/>
        <a:p>
          <a:r>
            <a:rPr lang="en-US" dirty="0"/>
            <a:t>To Research your referral community’s stance on recommendations (clinical &amp; insurance)</a:t>
          </a:r>
        </a:p>
      </dgm:t>
    </dgm:pt>
    <dgm:pt modelId="{7B1C8418-CFFB-4EF9-AC83-FEB0FFD1F860}" type="parTrans" cxnId="{4C818BFE-E219-4A05-93EF-C2B6F4AB8AED}">
      <dgm:prSet/>
      <dgm:spPr/>
      <dgm:t>
        <a:bodyPr/>
        <a:lstStyle/>
        <a:p>
          <a:endParaRPr lang="en-US"/>
        </a:p>
      </dgm:t>
    </dgm:pt>
    <dgm:pt modelId="{BF20A6F4-6183-4592-B68C-B5FFA799459B}" type="sibTrans" cxnId="{4C818BFE-E219-4A05-93EF-C2B6F4AB8AED}">
      <dgm:prSet/>
      <dgm:spPr/>
      <dgm:t>
        <a:bodyPr/>
        <a:lstStyle/>
        <a:p>
          <a:endParaRPr lang="en-US"/>
        </a:p>
      </dgm:t>
    </dgm:pt>
    <dgm:pt modelId="{D8E0A8CD-F50F-49DF-9EFF-4B26772C469E}">
      <dgm:prSet/>
      <dgm:spPr/>
      <dgm:t>
        <a:bodyPr/>
        <a:lstStyle/>
        <a:p>
          <a:r>
            <a:rPr lang="en-US" dirty="0"/>
            <a:t>Resource</a:t>
          </a:r>
        </a:p>
      </dgm:t>
    </dgm:pt>
    <dgm:pt modelId="{853C8465-DC1B-4469-9D6C-A3A8AF3CB162}" type="parTrans" cxnId="{00476F62-29F4-45DC-81ED-278219DE5E9E}">
      <dgm:prSet/>
      <dgm:spPr/>
      <dgm:t>
        <a:bodyPr/>
        <a:lstStyle/>
        <a:p>
          <a:endParaRPr lang="en-US"/>
        </a:p>
      </dgm:t>
    </dgm:pt>
    <dgm:pt modelId="{8FA01446-6000-426D-A4BE-FC1F9107EB38}" type="sibTrans" cxnId="{00476F62-29F4-45DC-81ED-278219DE5E9E}">
      <dgm:prSet/>
      <dgm:spPr/>
      <dgm:t>
        <a:bodyPr/>
        <a:lstStyle/>
        <a:p>
          <a:endParaRPr lang="en-US"/>
        </a:p>
      </dgm:t>
    </dgm:pt>
    <dgm:pt modelId="{3E7D5C31-A01C-40CA-BC3C-4B7786DF7955}">
      <dgm:prSet/>
      <dgm:spPr/>
      <dgm:t>
        <a:bodyPr/>
        <a:lstStyle/>
        <a:p>
          <a:r>
            <a:rPr lang="en-US" dirty="0"/>
            <a:t>To be a Resource for women/referrals on the current breast cancer screening guidelines</a:t>
          </a:r>
        </a:p>
      </dgm:t>
    </dgm:pt>
    <dgm:pt modelId="{A14DD2AF-1A0D-4C98-A0B1-55AEC0CC81F9}" type="parTrans" cxnId="{AE51C547-9FCB-4D9E-902C-5AF093E43A89}">
      <dgm:prSet/>
      <dgm:spPr/>
      <dgm:t>
        <a:bodyPr/>
        <a:lstStyle/>
        <a:p>
          <a:endParaRPr lang="en-US"/>
        </a:p>
      </dgm:t>
    </dgm:pt>
    <dgm:pt modelId="{857E47D6-DCCF-4332-837F-B2C56E8457DD}" type="sibTrans" cxnId="{AE51C547-9FCB-4D9E-902C-5AF093E43A89}">
      <dgm:prSet/>
      <dgm:spPr/>
      <dgm:t>
        <a:bodyPr/>
        <a:lstStyle/>
        <a:p>
          <a:endParaRPr lang="en-US"/>
        </a:p>
      </dgm:t>
    </dgm:pt>
    <dgm:pt modelId="{A2A89FBC-7E38-4A78-9AFA-AB5B2BFF95BE}" type="pres">
      <dgm:prSet presAssocID="{B3EC556F-8AD1-4F04-A037-AE9107508B6A}" presName="linear" presStyleCnt="0">
        <dgm:presLayoutVars>
          <dgm:animLvl val="lvl"/>
          <dgm:resizeHandles val="exact"/>
        </dgm:presLayoutVars>
      </dgm:prSet>
      <dgm:spPr/>
    </dgm:pt>
    <dgm:pt modelId="{01A7FA85-B1B9-4AD6-85E2-A59F33E9EB6E}" type="pres">
      <dgm:prSet presAssocID="{1B16FBC5-022E-4EEF-8663-5B7CE4B28EB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3B3866F-CF25-4339-A8DF-6E1C146E69C1}" type="pres">
      <dgm:prSet presAssocID="{1B16FBC5-022E-4EEF-8663-5B7CE4B28EB5}" presName="childText" presStyleLbl="revTx" presStyleIdx="0" presStyleCnt="3">
        <dgm:presLayoutVars>
          <dgm:bulletEnabled val="1"/>
        </dgm:presLayoutVars>
      </dgm:prSet>
      <dgm:spPr/>
    </dgm:pt>
    <dgm:pt modelId="{73316C64-5107-4C1B-A066-6E85FAB44B15}" type="pres">
      <dgm:prSet presAssocID="{36FC3B25-16CA-4B34-B64C-0B80BA0A9B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BB243ED-1B7A-4262-B967-2AE16C31DEBA}" type="pres">
      <dgm:prSet presAssocID="{36FC3B25-16CA-4B34-B64C-0B80BA0A9B78}" presName="childText" presStyleLbl="revTx" presStyleIdx="1" presStyleCnt="3">
        <dgm:presLayoutVars>
          <dgm:bulletEnabled val="1"/>
        </dgm:presLayoutVars>
      </dgm:prSet>
      <dgm:spPr/>
    </dgm:pt>
    <dgm:pt modelId="{A1A4C895-C7FF-40D9-AD8F-2D2B09201AD1}" type="pres">
      <dgm:prSet presAssocID="{D8E0A8CD-F50F-49DF-9EFF-4B26772C469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97EBCF8-C4EF-4AAD-ADF3-033617FFB213}" type="pres">
      <dgm:prSet presAssocID="{D8E0A8CD-F50F-49DF-9EFF-4B26772C469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0294911-53B0-4B77-8451-0A7EA93BF129}" type="presOf" srcId="{829CFA3A-7186-4F86-AEE4-A95D998B18B7}" destId="{43B3866F-CF25-4339-A8DF-6E1C146E69C1}" srcOrd="0" destOrd="0" presId="urn:microsoft.com/office/officeart/2005/8/layout/vList2"/>
    <dgm:cxn modelId="{0737D117-EFF7-4539-92CF-3486476473B9}" type="presOf" srcId="{3E7D5C31-A01C-40CA-BC3C-4B7786DF7955}" destId="{D97EBCF8-C4EF-4AAD-ADF3-033617FFB213}" srcOrd="0" destOrd="0" presId="urn:microsoft.com/office/officeart/2005/8/layout/vList2"/>
    <dgm:cxn modelId="{C608B118-9570-43D7-96C5-160AAE632E28}" type="presOf" srcId="{1B16FBC5-022E-4EEF-8663-5B7CE4B28EB5}" destId="{01A7FA85-B1B9-4AD6-85E2-A59F33E9EB6E}" srcOrd="0" destOrd="0" presId="urn:microsoft.com/office/officeart/2005/8/layout/vList2"/>
    <dgm:cxn modelId="{C5DACD35-D097-4B6F-8747-4C84DE1067D8}" srcId="{B3EC556F-8AD1-4F04-A037-AE9107508B6A}" destId="{36FC3B25-16CA-4B34-B64C-0B80BA0A9B78}" srcOrd="1" destOrd="0" parTransId="{C225B084-9C31-48CC-893A-9412B50A2E98}" sibTransId="{4739DBC5-E971-421D-9645-3B551057928E}"/>
    <dgm:cxn modelId="{F84CA23A-8581-4016-8167-1151090F1982}" type="presOf" srcId="{7413B21C-7B69-4AA8-ACA1-64B8FFB1A29F}" destId="{ABB243ED-1B7A-4262-B967-2AE16C31DEBA}" srcOrd="0" destOrd="0" presId="urn:microsoft.com/office/officeart/2005/8/layout/vList2"/>
    <dgm:cxn modelId="{00476F62-29F4-45DC-81ED-278219DE5E9E}" srcId="{B3EC556F-8AD1-4F04-A037-AE9107508B6A}" destId="{D8E0A8CD-F50F-49DF-9EFF-4B26772C469E}" srcOrd="2" destOrd="0" parTransId="{853C8465-DC1B-4469-9D6C-A3A8AF3CB162}" sibTransId="{8FA01446-6000-426D-A4BE-FC1F9107EB38}"/>
    <dgm:cxn modelId="{AE51C547-9FCB-4D9E-902C-5AF093E43A89}" srcId="{D8E0A8CD-F50F-49DF-9EFF-4B26772C469E}" destId="{3E7D5C31-A01C-40CA-BC3C-4B7786DF7955}" srcOrd="0" destOrd="0" parTransId="{A14DD2AF-1A0D-4C98-A0B1-55AEC0CC81F9}" sibTransId="{857E47D6-DCCF-4332-837F-B2C56E8457DD}"/>
    <dgm:cxn modelId="{DDBC8B6F-2F83-4FC2-822D-4017C8214644}" srcId="{1B16FBC5-022E-4EEF-8663-5B7CE4B28EB5}" destId="{829CFA3A-7186-4F86-AEE4-A95D998B18B7}" srcOrd="0" destOrd="0" parTransId="{0D88A953-4B03-4B24-AE5C-1DA2859EC32A}" sibTransId="{D45B2054-B4D5-4B96-92EC-93FAE03C9A13}"/>
    <dgm:cxn modelId="{56B5C097-493A-4C67-94BB-B7A5649C671F}" type="presOf" srcId="{B3EC556F-8AD1-4F04-A037-AE9107508B6A}" destId="{A2A89FBC-7E38-4A78-9AFA-AB5B2BFF95BE}" srcOrd="0" destOrd="0" presId="urn:microsoft.com/office/officeart/2005/8/layout/vList2"/>
    <dgm:cxn modelId="{E35DB7D2-BAD9-4F01-8BB8-605FA7219FF3}" type="presOf" srcId="{36FC3B25-16CA-4B34-B64C-0B80BA0A9B78}" destId="{73316C64-5107-4C1B-A066-6E85FAB44B15}" srcOrd="0" destOrd="0" presId="urn:microsoft.com/office/officeart/2005/8/layout/vList2"/>
    <dgm:cxn modelId="{74C7BADD-F79C-4AF4-9B4F-468DD1C54340}" type="presOf" srcId="{D8E0A8CD-F50F-49DF-9EFF-4B26772C469E}" destId="{A1A4C895-C7FF-40D9-AD8F-2D2B09201AD1}" srcOrd="0" destOrd="0" presId="urn:microsoft.com/office/officeart/2005/8/layout/vList2"/>
    <dgm:cxn modelId="{25B97CEC-72C6-48DE-8D44-E5DAC64854C5}" srcId="{B3EC556F-8AD1-4F04-A037-AE9107508B6A}" destId="{1B16FBC5-022E-4EEF-8663-5B7CE4B28EB5}" srcOrd="0" destOrd="0" parTransId="{A7EF9A90-8343-4734-8B73-29F5FD91375E}" sibTransId="{0B3FDD34-E929-4356-BC15-C84595476A0F}"/>
    <dgm:cxn modelId="{4C818BFE-E219-4A05-93EF-C2B6F4AB8AED}" srcId="{36FC3B25-16CA-4B34-B64C-0B80BA0A9B78}" destId="{7413B21C-7B69-4AA8-ACA1-64B8FFB1A29F}" srcOrd="0" destOrd="0" parTransId="{7B1C8418-CFFB-4EF9-AC83-FEB0FFD1F860}" sibTransId="{BF20A6F4-6183-4592-B68C-B5FFA799459B}"/>
    <dgm:cxn modelId="{F599FC65-F081-4167-865F-46B1EC7559A3}" type="presParOf" srcId="{A2A89FBC-7E38-4A78-9AFA-AB5B2BFF95BE}" destId="{01A7FA85-B1B9-4AD6-85E2-A59F33E9EB6E}" srcOrd="0" destOrd="0" presId="urn:microsoft.com/office/officeart/2005/8/layout/vList2"/>
    <dgm:cxn modelId="{0BC24C28-38D5-40F1-A4CF-5B88FAA76F42}" type="presParOf" srcId="{A2A89FBC-7E38-4A78-9AFA-AB5B2BFF95BE}" destId="{43B3866F-CF25-4339-A8DF-6E1C146E69C1}" srcOrd="1" destOrd="0" presId="urn:microsoft.com/office/officeart/2005/8/layout/vList2"/>
    <dgm:cxn modelId="{21044B21-2D8E-4770-8C73-16D66D4689C8}" type="presParOf" srcId="{A2A89FBC-7E38-4A78-9AFA-AB5B2BFF95BE}" destId="{73316C64-5107-4C1B-A066-6E85FAB44B15}" srcOrd="2" destOrd="0" presId="urn:microsoft.com/office/officeart/2005/8/layout/vList2"/>
    <dgm:cxn modelId="{48EA21F5-6DAC-440A-B388-CB9FA711F952}" type="presParOf" srcId="{A2A89FBC-7E38-4A78-9AFA-AB5B2BFF95BE}" destId="{ABB243ED-1B7A-4262-B967-2AE16C31DEBA}" srcOrd="3" destOrd="0" presId="urn:microsoft.com/office/officeart/2005/8/layout/vList2"/>
    <dgm:cxn modelId="{85FEAA65-F669-4E3D-A4D6-0318C38235DE}" type="presParOf" srcId="{A2A89FBC-7E38-4A78-9AFA-AB5B2BFF95BE}" destId="{A1A4C895-C7FF-40D9-AD8F-2D2B09201AD1}" srcOrd="4" destOrd="0" presId="urn:microsoft.com/office/officeart/2005/8/layout/vList2"/>
    <dgm:cxn modelId="{965A3A0B-0CCC-40E8-B7E2-8B449A061D3A}" type="presParOf" srcId="{A2A89FBC-7E38-4A78-9AFA-AB5B2BFF95BE}" destId="{D97EBCF8-C4EF-4AAD-ADF3-033617FFB21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EE3A30-20E7-4733-9671-9AFBD653A2A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9F222F2-D9B3-4E21-9927-62C781C8E00C}">
      <dgm:prSet/>
      <dgm:spPr/>
      <dgm:t>
        <a:bodyPr/>
        <a:lstStyle/>
        <a:p>
          <a:r>
            <a:rPr lang="en-US"/>
            <a:t>benefits don't outweigh the risks and women generally should not be getting mammograms between 40 and 49. </a:t>
          </a:r>
        </a:p>
      </dgm:t>
    </dgm:pt>
    <dgm:pt modelId="{46973C51-0CAA-483C-8653-3BC0210A2527}" type="parTrans" cxnId="{A4D20703-D0A8-4558-9092-373AC6C943DC}">
      <dgm:prSet/>
      <dgm:spPr/>
      <dgm:t>
        <a:bodyPr/>
        <a:lstStyle/>
        <a:p>
          <a:endParaRPr lang="en-US"/>
        </a:p>
      </dgm:t>
    </dgm:pt>
    <dgm:pt modelId="{9BCE7C60-F9ED-4B00-8632-40907B3EF076}" type="sibTrans" cxnId="{A4D20703-D0A8-4558-9092-373AC6C943DC}">
      <dgm:prSet/>
      <dgm:spPr/>
      <dgm:t>
        <a:bodyPr/>
        <a:lstStyle/>
        <a:p>
          <a:endParaRPr lang="en-US"/>
        </a:p>
      </dgm:t>
    </dgm:pt>
    <dgm:pt modelId="{7897967F-C615-49F6-B9FC-C150AB10A591}">
      <dgm:prSet/>
      <dgm:spPr/>
      <dgm:t>
        <a:bodyPr/>
        <a:lstStyle/>
        <a:p>
          <a:r>
            <a:rPr lang="en-US"/>
            <a:t>Mammograms every other year age 50-74</a:t>
          </a:r>
        </a:p>
      </dgm:t>
    </dgm:pt>
    <dgm:pt modelId="{E574EE1E-CAC6-43DC-8E06-89D59FA280F5}" type="parTrans" cxnId="{25AA1A90-0105-4C27-B060-5185DAA14245}">
      <dgm:prSet/>
      <dgm:spPr/>
      <dgm:t>
        <a:bodyPr/>
        <a:lstStyle/>
        <a:p>
          <a:endParaRPr lang="en-US"/>
        </a:p>
      </dgm:t>
    </dgm:pt>
    <dgm:pt modelId="{F6781102-C837-4563-9C87-1C4AE405E07B}" type="sibTrans" cxnId="{25AA1A90-0105-4C27-B060-5185DAA14245}">
      <dgm:prSet/>
      <dgm:spPr/>
      <dgm:t>
        <a:bodyPr/>
        <a:lstStyle/>
        <a:p>
          <a:endParaRPr lang="en-US"/>
        </a:p>
      </dgm:t>
    </dgm:pt>
    <dgm:pt modelId="{2F63C07C-1271-4F7F-A1B4-24D5F9C6F98E}" type="pres">
      <dgm:prSet presAssocID="{1AEE3A30-20E7-4733-9671-9AFBD653A2A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5EFB67E-EEFE-4FEC-AD6A-41549CDC3C78}" type="pres">
      <dgm:prSet presAssocID="{C9F222F2-D9B3-4E21-9927-62C781C8E00C}" presName="hierRoot1" presStyleCnt="0"/>
      <dgm:spPr/>
    </dgm:pt>
    <dgm:pt modelId="{D33E6E19-1EDF-48D4-8DED-1B08D7BE72D0}" type="pres">
      <dgm:prSet presAssocID="{C9F222F2-D9B3-4E21-9927-62C781C8E00C}" presName="composite" presStyleCnt="0"/>
      <dgm:spPr/>
    </dgm:pt>
    <dgm:pt modelId="{7AC08577-06F5-42BE-B056-CCF05C690532}" type="pres">
      <dgm:prSet presAssocID="{C9F222F2-D9B3-4E21-9927-62C781C8E00C}" presName="background" presStyleLbl="node0" presStyleIdx="0" presStyleCnt="2"/>
      <dgm:spPr/>
    </dgm:pt>
    <dgm:pt modelId="{FA10155D-A25B-4460-90B8-287250F23100}" type="pres">
      <dgm:prSet presAssocID="{C9F222F2-D9B3-4E21-9927-62C781C8E00C}" presName="text" presStyleLbl="fgAcc0" presStyleIdx="0" presStyleCnt="2">
        <dgm:presLayoutVars>
          <dgm:chPref val="3"/>
        </dgm:presLayoutVars>
      </dgm:prSet>
      <dgm:spPr/>
    </dgm:pt>
    <dgm:pt modelId="{F528671F-6804-4D43-94DF-A39BA8E80B90}" type="pres">
      <dgm:prSet presAssocID="{C9F222F2-D9B3-4E21-9927-62C781C8E00C}" presName="hierChild2" presStyleCnt="0"/>
      <dgm:spPr/>
    </dgm:pt>
    <dgm:pt modelId="{C4925C27-815B-4AAE-A3ED-8288D509514F}" type="pres">
      <dgm:prSet presAssocID="{7897967F-C615-49F6-B9FC-C150AB10A591}" presName="hierRoot1" presStyleCnt="0"/>
      <dgm:spPr/>
    </dgm:pt>
    <dgm:pt modelId="{E2D78C87-ABD3-46BE-B1DE-B622EF277AC8}" type="pres">
      <dgm:prSet presAssocID="{7897967F-C615-49F6-B9FC-C150AB10A591}" presName="composite" presStyleCnt="0"/>
      <dgm:spPr/>
    </dgm:pt>
    <dgm:pt modelId="{7935BE91-56DE-43D2-95C0-5AD12BD72DF7}" type="pres">
      <dgm:prSet presAssocID="{7897967F-C615-49F6-B9FC-C150AB10A591}" presName="background" presStyleLbl="node0" presStyleIdx="1" presStyleCnt="2"/>
      <dgm:spPr/>
    </dgm:pt>
    <dgm:pt modelId="{9F8E15AB-B96E-4919-87DA-4F63BAFCC9F1}" type="pres">
      <dgm:prSet presAssocID="{7897967F-C615-49F6-B9FC-C150AB10A591}" presName="text" presStyleLbl="fgAcc0" presStyleIdx="1" presStyleCnt="2">
        <dgm:presLayoutVars>
          <dgm:chPref val="3"/>
        </dgm:presLayoutVars>
      </dgm:prSet>
      <dgm:spPr/>
    </dgm:pt>
    <dgm:pt modelId="{65F46648-1B9E-4B6E-BB1E-014F6516C66B}" type="pres">
      <dgm:prSet presAssocID="{7897967F-C615-49F6-B9FC-C150AB10A591}" presName="hierChild2" presStyleCnt="0"/>
      <dgm:spPr/>
    </dgm:pt>
  </dgm:ptLst>
  <dgm:cxnLst>
    <dgm:cxn modelId="{A4D20703-D0A8-4558-9092-373AC6C943DC}" srcId="{1AEE3A30-20E7-4733-9671-9AFBD653A2A6}" destId="{C9F222F2-D9B3-4E21-9927-62C781C8E00C}" srcOrd="0" destOrd="0" parTransId="{46973C51-0CAA-483C-8653-3BC0210A2527}" sibTransId="{9BCE7C60-F9ED-4B00-8632-40907B3EF076}"/>
    <dgm:cxn modelId="{361C2D7C-C591-4EF9-AF53-2E94BCA44F4F}" type="presOf" srcId="{1AEE3A30-20E7-4733-9671-9AFBD653A2A6}" destId="{2F63C07C-1271-4F7F-A1B4-24D5F9C6F98E}" srcOrd="0" destOrd="0" presId="urn:microsoft.com/office/officeart/2005/8/layout/hierarchy1"/>
    <dgm:cxn modelId="{25AA1A90-0105-4C27-B060-5185DAA14245}" srcId="{1AEE3A30-20E7-4733-9671-9AFBD653A2A6}" destId="{7897967F-C615-49F6-B9FC-C150AB10A591}" srcOrd="1" destOrd="0" parTransId="{E574EE1E-CAC6-43DC-8E06-89D59FA280F5}" sibTransId="{F6781102-C837-4563-9C87-1C4AE405E07B}"/>
    <dgm:cxn modelId="{C1CC79B9-FCE4-45FA-A73B-E34BF2249015}" type="presOf" srcId="{C9F222F2-D9B3-4E21-9927-62C781C8E00C}" destId="{FA10155D-A25B-4460-90B8-287250F23100}" srcOrd="0" destOrd="0" presId="urn:microsoft.com/office/officeart/2005/8/layout/hierarchy1"/>
    <dgm:cxn modelId="{430228FC-8187-4EF9-86C2-BE3CD78782B4}" type="presOf" srcId="{7897967F-C615-49F6-B9FC-C150AB10A591}" destId="{9F8E15AB-B96E-4919-87DA-4F63BAFCC9F1}" srcOrd="0" destOrd="0" presId="urn:microsoft.com/office/officeart/2005/8/layout/hierarchy1"/>
    <dgm:cxn modelId="{614200F3-C941-464A-9FFB-6D91EBA75420}" type="presParOf" srcId="{2F63C07C-1271-4F7F-A1B4-24D5F9C6F98E}" destId="{75EFB67E-EEFE-4FEC-AD6A-41549CDC3C78}" srcOrd="0" destOrd="0" presId="urn:microsoft.com/office/officeart/2005/8/layout/hierarchy1"/>
    <dgm:cxn modelId="{DBAA130D-513F-422B-9673-A568CE7F9FDE}" type="presParOf" srcId="{75EFB67E-EEFE-4FEC-AD6A-41549CDC3C78}" destId="{D33E6E19-1EDF-48D4-8DED-1B08D7BE72D0}" srcOrd="0" destOrd="0" presId="urn:microsoft.com/office/officeart/2005/8/layout/hierarchy1"/>
    <dgm:cxn modelId="{018BA492-7BCC-4014-90F5-834166453F1E}" type="presParOf" srcId="{D33E6E19-1EDF-48D4-8DED-1B08D7BE72D0}" destId="{7AC08577-06F5-42BE-B056-CCF05C690532}" srcOrd="0" destOrd="0" presId="urn:microsoft.com/office/officeart/2005/8/layout/hierarchy1"/>
    <dgm:cxn modelId="{1B40D396-5815-4B13-B9EA-9B4CA3A2ED02}" type="presParOf" srcId="{D33E6E19-1EDF-48D4-8DED-1B08D7BE72D0}" destId="{FA10155D-A25B-4460-90B8-287250F23100}" srcOrd="1" destOrd="0" presId="urn:microsoft.com/office/officeart/2005/8/layout/hierarchy1"/>
    <dgm:cxn modelId="{184BDAE5-CE43-4A0B-B295-12F056665D38}" type="presParOf" srcId="{75EFB67E-EEFE-4FEC-AD6A-41549CDC3C78}" destId="{F528671F-6804-4D43-94DF-A39BA8E80B90}" srcOrd="1" destOrd="0" presId="urn:microsoft.com/office/officeart/2005/8/layout/hierarchy1"/>
    <dgm:cxn modelId="{9887AF74-AA20-449D-98F0-07EBD3F03211}" type="presParOf" srcId="{2F63C07C-1271-4F7F-A1B4-24D5F9C6F98E}" destId="{C4925C27-815B-4AAE-A3ED-8288D509514F}" srcOrd="1" destOrd="0" presId="urn:microsoft.com/office/officeart/2005/8/layout/hierarchy1"/>
    <dgm:cxn modelId="{075EDB80-D5DF-4FB1-B08E-C603DA14EE3D}" type="presParOf" srcId="{C4925C27-815B-4AAE-A3ED-8288D509514F}" destId="{E2D78C87-ABD3-46BE-B1DE-B622EF277AC8}" srcOrd="0" destOrd="0" presId="urn:microsoft.com/office/officeart/2005/8/layout/hierarchy1"/>
    <dgm:cxn modelId="{23EACA5D-D663-485D-A2EC-9E09728A9F32}" type="presParOf" srcId="{E2D78C87-ABD3-46BE-B1DE-B622EF277AC8}" destId="{7935BE91-56DE-43D2-95C0-5AD12BD72DF7}" srcOrd="0" destOrd="0" presId="urn:microsoft.com/office/officeart/2005/8/layout/hierarchy1"/>
    <dgm:cxn modelId="{1DA09C41-B0B6-40B5-85F0-77F28F79D1C2}" type="presParOf" srcId="{E2D78C87-ABD3-46BE-B1DE-B622EF277AC8}" destId="{9F8E15AB-B96E-4919-87DA-4F63BAFCC9F1}" srcOrd="1" destOrd="0" presId="urn:microsoft.com/office/officeart/2005/8/layout/hierarchy1"/>
    <dgm:cxn modelId="{2163BE51-46F7-4B88-B5AA-62811149332E}" type="presParOf" srcId="{C4925C27-815B-4AAE-A3ED-8288D509514F}" destId="{65F46648-1B9E-4B6E-BB1E-014F6516C66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A41AEB-2B9F-4AEF-A115-812FF5D1B57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8FED6FB-C47D-49E9-A42E-6070A6948391}">
      <dgm:prSet/>
      <dgm:spPr/>
      <dgm:t>
        <a:bodyPr/>
        <a:lstStyle/>
        <a:p>
          <a:r>
            <a:rPr lang="en-US"/>
            <a:t>Under 25-39, formal risk assessment</a:t>
          </a:r>
        </a:p>
      </dgm:t>
    </dgm:pt>
    <dgm:pt modelId="{3B599DE0-465E-4306-8E2A-98EA1072E3F1}" type="parTrans" cxnId="{4376BA2A-1C2D-425B-A0F2-8580003A20D4}">
      <dgm:prSet/>
      <dgm:spPr/>
      <dgm:t>
        <a:bodyPr/>
        <a:lstStyle/>
        <a:p>
          <a:endParaRPr lang="en-US"/>
        </a:p>
      </dgm:t>
    </dgm:pt>
    <dgm:pt modelId="{78FA85AD-4CD7-405E-9902-44982A152504}" type="sibTrans" cxnId="{4376BA2A-1C2D-425B-A0F2-8580003A20D4}">
      <dgm:prSet/>
      <dgm:spPr/>
      <dgm:t>
        <a:bodyPr/>
        <a:lstStyle/>
        <a:p>
          <a:endParaRPr lang="en-US"/>
        </a:p>
      </dgm:t>
    </dgm:pt>
    <dgm:pt modelId="{145EA568-01E5-4FE2-A065-41E6EE3AF7B2}">
      <dgm:prSet/>
      <dgm:spPr/>
      <dgm:t>
        <a:bodyPr/>
        <a:lstStyle/>
        <a:p>
          <a:r>
            <a:rPr lang="en-US"/>
            <a:t>Annual mammograms beginning at age 40</a:t>
          </a:r>
        </a:p>
      </dgm:t>
    </dgm:pt>
    <dgm:pt modelId="{B090B1D4-9E49-48BF-AEF0-DE9DEC23569C}" type="parTrans" cxnId="{A13334A7-DD2D-4F81-B593-06F1885E8A5C}">
      <dgm:prSet/>
      <dgm:spPr/>
      <dgm:t>
        <a:bodyPr/>
        <a:lstStyle/>
        <a:p>
          <a:endParaRPr lang="en-US"/>
        </a:p>
      </dgm:t>
    </dgm:pt>
    <dgm:pt modelId="{E6B5FAFF-44AC-4CA8-9A57-8698D343A9A7}" type="sibTrans" cxnId="{A13334A7-DD2D-4F81-B593-06F1885E8A5C}">
      <dgm:prSet/>
      <dgm:spPr/>
      <dgm:t>
        <a:bodyPr/>
        <a:lstStyle/>
        <a:p>
          <a:endParaRPr lang="en-US"/>
        </a:p>
      </dgm:t>
    </dgm:pt>
    <dgm:pt modelId="{F0550E67-D367-401A-B50F-66853A0DF51B}">
      <dgm:prSet/>
      <dgm:spPr/>
      <dgm:t>
        <a:bodyPr/>
        <a:lstStyle/>
        <a:p>
          <a:r>
            <a:rPr lang="en-US"/>
            <a:t>Screening mammography should cease when life expectancy is &lt;10 years</a:t>
          </a:r>
        </a:p>
      </dgm:t>
    </dgm:pt>
    <dgm:pt modelId="{0E32ACC3-28F7-453F-9F8F-D4B4C4134B1A}" type="parTrans" cxnId="{7A917652-5DF5-49F4-9EDD-F4FC0F59626F}">
      <dgm:prSet/>
      <dgm:spPr/>
      <dgm:t>
        <a:bodyPr/>
        <a:lstStyle/>
        <a:p>
          <a:endParaRPr lang="en-US"/>
        </a:p>
      </dgm:t>
    </dgm:pt>
    <dgm:pt modelId="{9952599E-11EC-4B79-BEA0-092DBF2EE73F}" type="sibTrans" cxnId="{7A917652-5DF5-49F4-9EDD-F4FC0F59626F}">
      <dgm:prSet/>
      <dgm:spPr/>
      <dgm:t>
        <a:bodyPr/>
        <a:lstStyle/>
        <a:p>
          <a:endParaRPr lang="en-US"/>
        </a:p>
      </dgm:t>
    </dgm:pt>
    <dgm:pt modelId="{5429783F-B497-43D7-9F9F-198C4EC00133}">
      <dgm:prSet/>
      <dgm:spPr/>
      <dgm:t>
        <a:bodyPr/>
        <a:lstStyle/>
        <a:p>
          <a:r>
            <a:rPr lang="en-US"/>
            <a:t>Dense Breast &amp; Higher than average risk, 3D annually.</a:t>
          </a:r>
        </a:p>
      </dgm:t>
    </dgm:pt>
    <dgm:pt modelId="{D3265D3D-A1EF-4FA9-947C-8B5986306D2C}" type="parTrans" cxnId="{C3C6E6F8-A8E3-4AA5-A144-3462CA3C0203}">
      <dgm:prSet/>
      <dgm:spPr/>
      <dgm:t>
        <a:bodyPr/>
        <a:lstStyle/>
        <a:p>
          <a:endParaRPr lang="en-US"/>
        </a:p>
      </dgm:t>
    </dgm:pt>
    <dgm:pt modelId="{93481B92-0B50-4A76-8C62-EA92E2166E6A}" type="sibTrans" cxnId="{C3C6E6F8-A8E3-4AA5-A144-3462CA3C0203}">
      <dgm:prSet/>
      <dgm:spPr/>
      <dgm:t>
        <a:bodyPr/>
        <a:lstStyle/>
        <a:p>
          <a:endParaRPr lang="en-US"/>
        </a:p>
      </dgm:t>
    </dgm:pt>
    <dgm:pt modelId="{C1339D60-ED28-47DF-B9EE-22B0234883E0}" type="pres">
      <dgm:prSet presAssocID="{3EA41AEB-2B9F-4AEF-A115-812FF5D1B5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1C32DE-040D-4C53-AEE8-1644E9BA95BF}" type="pres">
      <dgm:prSet presAssocID="{D8FED6FB-C47D-49E9-A42E-6070A6948391}" presName="hierRoot1" presStyleCnt="0"/>
      <dgm:spPr/>
    </dgm:pt>
    <dgm:pt modelId="{5EBB737A-AA48-41C4-A148-B549C8FDF891}" type="pres">
      <dgm:prSet presAssocID="{D8FED6FB-C47D-49E9-A42E-6070A6948391}" presName="composite" presStyleCnt="0"/>
      <dgm:spPr/>
    </dgm:pt>
    <dgm:pt modelId="{83940701-2916-43F2-AFF3-8FD846668BA7}" type="pres">
      <dgm:prSet presAssocID="{D8FED6FB-C47D-49E9-A42E-6070A6948391}" presName="background" presStyleLbl="node0" presStyleIdx="0" presStyleCnt="4"/>
      <dgm:spPr/>
    </dgm:pt>
    <dgm:pt modelId="{8E3CEE37-A035-49A7-BC58-B164FADBC526}" type="pres">
      <dgm:prSet presAssocID="{D8FED6FB-C47D-49E9-A42E-6070A6948391}" presName="text" presStyleLbl="fgAcc0" presStyleIdx="0" presStyleCnt="4">
        <dgm:presLayoutVars>
          <dgm:chPref val="3"/>
        </dgm:presLayoutVars>
      </dgm:prSet>
      <dgm:spPr/>
    </dgm:pt>
    <dgm:pt modelId="{50B7E76E-8F00-47D1-BED8-FA7E9F8890C0}" type="pres">
      <dgm:prSet presAssocID="{D8FED6FB-C47D-49E9-A42E-6070A6948391}" presName="hierChild2" presStyleCnt="0"/>
      <dgm:spPr/>
    </dgm:pt>
    <dgm:pt modelId="{CECD4C99-CD17-4014-874B-9B044ABD614F}" type="pres">
      <dgm:prSet presAssocID="{145EA568-01E5-4FE2-A065-41E6EE3AF7B2}" presName="hierRoot1" presStyleCnt="0"/>
      <dgm:spPr/>
    </dgm:pt>
    <dgm:pt modelId="{72C4CFDB-04F5-4E7C-A1F9-CFFE5B2373A8}" type="pres">
      <dgm:prSet presAssocID="{145EA568-01E5-4FE2-A065-41E6EE3AF7B2}" presName="composite" presStyleCnt="0"/>
      <dgm:spPr/>
    </dgm:pt>
    <dgm:pt modelId="{C7E3DE51-C594-40B2-AB8B-1DF28D53329C}" type="pres">
      <dgm:prSet presAssocID="{145EA568-01E5-4FE2-A065-41E6EE3AF7B2}" presName="background" presStyleLbl="node0" presStyleIdx="1" presStyleCnt="4"/>
      <dgm:spPr/>
    </dgm:pt>
    <dgm:pt modelId="{802E8016-C2F1-4707-90A9-11D6BF24044F}" type="pres">
      <dgm:prSet presAssocID="{145EA568-01E5-4FE2-A065-41E6EE3AF7B2}" presName="text" presStyleLbl="fgAcc0" presStyleIdx="1" presStyleCnt="4">
        <dgm:presLayoutVars>
          <dgm:chPref val="3"/>
        </dgm:presLayoutVars>
      </dgm:prSet>
      <dgm:spPr/>
    </dgm:pt>
    <dgm:pt modelId="{F22359AB-F734-48C6-9428-68E589F00D00}" type="pres">
      <dgm:prSet presAssocID="{145EA568-01E5-4FE2-A065-41E6EE3AF7B2}" presName="hierChild2" presStyleCnt="0"/>
      <dgm:spPr/>
    </dgm:pt>
    <dgm:pt modelId="{3FFBE0BC-181B-4A5C-9DD3-20408F496546}" type="pres">
      <dgm:prSet presAssocID="{F0550E67-D367-401A-B50F-66853A0DF51B}" presName="hierRoot1" presStyleCnt="0"/>
      <dgm:spPr/>
    </dgm:pt>
    <dgm:pt modelId="{3DE5F0AC-5C3B-489E-B23C-6D17B6BB3691}" type="pres">
      <dgm:prSet presAssocID="{F0550E67-D367-401A-B50F-66853A0DF51B}" presName="composite" presStyleCnt="0"/>
      <dgm:spPr/>
    </dgm:pt>
    <dgm:pt modelId="{68E64D77-81AE-478B-AF1A-67D6529DF784}" type="pres">
      <dgm:prSet presAssocID="{F0550E67-D367-401A-B50F-66853A0DF51B}" presName="background" presStyleLbl="node0" presStyleIdx="2" presStyleCnt="4"/>
      <dgm:spPr/>
    </dgm:pt>
    <dgm:pt modelId="{7DF23A57-67B5-4494-85B1-4FD1AAC6F28B}" type="pres">
      <dgm:prSet presAssocID="{F0550E67-D367-401A-B50F-66853A0DF51B}" presName="text" presStyleLbl="fgAcc0" presStyleIdx="2" presStyleCnt="4">
        <dgm:presLayoutVars>
          <dgm:chPref val="3"/>
        </dgm:presLayoutVars>
      </dgm:prSet>
      <dgm:spPr/>
    </dgm:pt>
    <dgm:pt modelId="{3ED647BD-311F-4100-BB95-C76D2C937DF2}" type="pres">
      <dgm:prSet presAssocID="{F0550E67-D367-401A-B50F-66853A0DF51B}" presName="hierChild2" presStyleCnt="0"/>
      <dgm:spPr/>
    </dgm:pt>
    <dgm:pt modelId="{66312D7A-54CB-4FAA-BBC0-EF3C5EBC735F}" type="pres">
      <dgm:prSet presAssocID="{5429783F-B497-43D7-9F9F-198C4EC00133}" presName="hierRoot1" presStyleCnt="0"/>
      <dgm:spPr/>
    </dgm:pt>
    <dgm:pt modelId="{A6C7140C-AC38-4198-9E3D-60D53D467715}" type="pres">
      <dgm:prSet presAssocID="{5429783F-B497-43D7-9F9F-198C4EC00133}" presName="composite" presStyleCnt="0"/>
      <dgm:spPr/>
    </dgm:pt>
    <dgm:pt modelId="{3F40A833-1E58-4443-BD0D-6D2043F5B761}" type="pres">
      <dgm:prSet presAssocID="{5429783F-B497-43D7-9F9F-198C4EC00133}" presName="background" presStyleLbl="node0" presStyleIdx="3" presStyleCnt="4"/>
      <dgm:spPr/>
    </dgm:pt>
    <dgm:pt modelId="{BFB13F02-DD71-4068-BDD8-E33A67B6F56B}" type="pres">
      <dgm:prSet presAssocID="{5429783F-B497-43D7-9F9F-198C4EC00133}" presName="text" presStyleLbl="fgAcc0" presStyleIdx="3" presStyleCnt="4">
        <dgm:presLayoutVars>
          <dgm:chPref val="3"/>
        </dgm:presLayoutVars>
      </dgm:prSet>
      <dgm:spPr/>
    </dgm:pt>
    <dgm:pt modelId="{BF37DA39-76BE-408A-A9A6-364AC6ECB6C9}" type="pres">
      <dgm:prSet presAssocID="{5429783F-B497-43D7-9F9F-198C4EC00133}" presName="hierChild2" presStyleCnt="0"/>
      <dgm:spPr/>
    </dgm:pt>
  </dgm:ptLst>
  <dgm:cxnLst>
    <dgm:cxn modelId="{4376BA2A-1C2D-425B-A0F2-8580003A20D4}" srcId="{3EA41AEB-2B9F-4AEF-A115-812FF5D1B579}" destId="{D8FED6FB-C47D-49E9-A42E-6070A6948391}" srcOrd="0" destOrd="0" parTransId="{3B599DE0-465E-4306-8E2A-98EA1072E3F1}" sibTransId="{78FA85AD-4CD7-405E-9902-44982A152504}"/>
    <dgm:cxn modelId="{8FE25F66-DDB3-48A0-8230-1B226F0308A2}" type="presOf" srcId="{3EA41AEB-2B9F-4AEF-A115-812FF5D1B579}" destId="{C1339D60-ED28-47DF-B9EE-22B0234883E0}" srcOrd="0" destOrd="0" presId="urn:microsoft.com/office/officeart/2005/8/layout/hierarchy1"/>
    <dgm:cxn modelId="{3DC0DE69-4A09-4235-BC8B-15FC2B14A8A5}" type="presOf" srcId="{D8FED6FB-C47D-49E9-A42E-6070A6948391}" destId="{8E3CEE37-A035-49A7-BC58-B164FADBC526}" srcOrd="0" destOrd="0" presId="urn:microsoft.com/office/officeart/2005/8/layout/hierarchy1"/>
    <dgm:cxn modelId="{7A917652-5DF5-49F4-9EDD-F4FC0F59626F}" srcId="{3EA41AEB-2B9F-4AEF-A115-812FF5D1B579}" destId="{F0550E67-D367-401A-B50F-66853A0DF51B}" srcOrd="2" destOrd="0" parTransId="{0E32ACC3-28F7-453F-9F8F-D4B4C4134B1A}" sibTransId="{9952599E-11EC-4B79-BEA0-092DBF2EE73F}"/>
    <dgm:cxn modelId="{7763C0A4-0AC6-406D-B669-8B51224D3EA2}" type="presOf" srcId="{5429783F-B497-43D7-9F9F-198C4EC00133}" destId="{BFB13F02-DD71-4068-BDD8-E33A67B6F56B}" srcOrd="0" destOrd="0" presId="urn:microsoft.com/office/officeart/2005/8/layout/hierarchy1"/>
    <dgm:cxn modelId="{A13334A7-DD2D-4F81-B593-06F1885E8A5C}" srcId="{3EA41AEB-2B9F-4AEF-A115-812FF5D1B579}" destId="{145EA568-01E5-4FE2-A065-41E6EE3AF7B2}" srcOrd="1" destOrd="0" parTransId="{B090B1D4-9E49-48BF-AEF0-DE9DEC23569C}" sibTransId="{E6B5FAFF-44AC-4CA8-9A57-8698D343A9A7}"/>
    <dgm:cxn modelId="{D6AB86B2-01F4-434D-96B4-2950F82C9D38}" type="presOf" srcId="{F0550E67-D367-401A-B50F-66853A0DF51B}" destId="{7DF23A57-67B5-4494-85B1-4FD1AAC6F28B}" srcOrd="0" destOrd="0" presId="urn:microsoft.com/office/officeart/2005/8/layout/hierarchy1"/>
    <dgm:cxn modelId="{A5AA6FB8-78C1-480E-A112-D6B39E9DCB2B}" type="presOf" srcId="{145EA568-01E5-4FE2-A065-41E6EE3AF7B2}" destId="{802E8016-C2F1-4707-90A9-11D6BF24044F}" srcOrd="0" destOrd="0" presId="urn:microsoft.com/office/officeart/2005/8/layout/hierarchy1"/>
    <dgm:cxn modelId="{C3C6E6F8-A8E3-4AA5-A144-3462CA3C0203}" srcId="{3EA41AEB-2B9F-4AEF-A115-812FF5D1B579}" destId="{5429783F-B497-43D7-9F9F-198C4EC00133}" srcOrd="3" destOrd="0" parTransId="{D3265D3D-A1EF-4FA9-947C-8B5986306D2C}" sibTransId="{93481B92-0B50-4A76-8C62-EA92E2166E6A}"/>
    <dgm:cxn modelId="{4594B1B9-74E4-4AEA-AD5C-1210E37BE5E3}" type="presParOf" srcId="{C1339D60-ED28-47DF-B9EE-22B0234883E0}" destId="{251C32DE-040D-4C53-AEE8-1644E9BA95BF}" srcOrd="0" destOrd="0" presId="urn:microsoft.com/office/officeart/2005/8/layout/hierarchy1"/>
    <dgm:cxn modelId="{B02EDD2C-06F5-4D4C-9C3B-03DB57F977FD}" type="presParOf" srcId="{251C32DE-040D-4C53-AEE8-1644E9BA95BF}" destId="{5EBB737A-AA48-41C4-A148-B549C8FDF891}" srcOrd="0" destOrd="0" presId="urn:microsoft.com/office/officeart/2005/8/layout/hierarchy1"/>
    <dgm:cxn modelId="{1CD0C437-0AC9-4078-9CBC-836908819AC7}" type="presParOf" srcId="{5EBB737A-AA48-41C4-A148-B549C8FDF891}" destId="{83940701-2916-43F2-AFF3-8FD846668BA7}" srcOrd="0" destOrd="0" presId="urn:microsoft.com/office/officeart/2005/8/layout/hierarchy1"/>
    <dgm:cxn modelId="{DCC705FB-D177-4496-B751-669AA5B4A9FB}" type="presParOf" srcId="{5EBB737A-AA48-41C4-A148-B549C8FDF891}" destId="{8E3CEE37-A035-49A7-BC58-B164FADBC526}" srcOrd="1" destOrd="0" presId="urn:microsoft.com/office/officeart/2005/8/layout/hierarchy1"/>
    <dgm:cxn modelId="{94DB9321-A812-4B1C-B8CF-2188980901CF}" type="presParOf" srcId="{251C32DE-040D-4C53-AEE8-1644E9BA95BF}" destId="{50B7E76E-8F00-47D1-BED8-FA7E9F8890C0}" srcOrd="1" destOrd="0" presId="urn:microsoft.com/office/officeart/2005/8/layout/hierarchy1"/>
    <dgm:cxn modelId="{C4723741-B328-4DF0-A795-4A791093C9E9}" type="presParOf" srcId="{C1339D60-ED28-47DF-B9EE-22B0234883E0}" destId="{CECD4C99-CD17-4014-874B-9B044ABD614F}" srcOrd="1" destOrd="0" presId="urn:microsoft.com/office/officeart/2005/8/layout/hierarchy1"/>
    <dgm:cxn modelId="{2EA772F3-3B09-43EB-B46C-9AD0C519C1B9}" type="presParOf" srcId="{CECD4C99-CD17-4014-874B-9B044ABD614F}" destId="{72C4CFDB-04F5-4E7C-A1F9-CFFE5B2373A8}" srcOrd="0" destOrd="0" presId="urn:microsoft.com/office/officeart/2005/8/layout/hierarchy1"/>
    <dgm:cxn modelId="{7BD95054-C451-47AA-9949-D775B844E70A}" type="presParOf" srcId="{72C4CFDB-04F5-4E7C-A1F9-CFFE5B2373A8}" destId="{C7E3DE51-C594-40B2-AB8B-1DF28D53329C}" srcOrd="0" destOrd="0" presId="urn:microsoft.com/office/officeart/2005/8/layout/hierarchy1"/>
    <dgm:cxn modelId="{F54C4FF0-2CC2-434D-A514-BF2739CAAB90}" type="presParOf" srcId="{72C4CFDB-04F5-4E7C-A1F9-CFFE5B2373A8}" destId="{802E8016-C2F1-4707-90A9-11D6BF24044F}" srcOrd="1" destOrd="0" presId="urn:microsoft.com/office/officeart/2005/8/layout/hierarchy1"/>
    <dgm:cxn modelId="{670197FB-3D73-466C-A6FC-176C719F3DE1}" type="presParOf" srcId="{CECD4C99-CD17-4014-874B-9B044ABD614F}" destId="{F22359AB-F734-48C6-9428-68E589F00D00}" srcOrd="1" destOrd="0" presId="urn:microsoft.com/office/officeart/2005/8/layout/hierarchy1"/>
    <dgm:cxn modelId="{9FB7E216-A69E-41A2-A03E-FFD6FFBCAC6F}" type="presParOf" srcId="{C1339D60-ED28-47DF-B9EE-22B0234883E0}" destId="{3FFBE0BC-181B-4A5C-9DD3-20408F496546}" srcOrd="2" destOrd="0" presId="urn:microsoft.com/office/officeart/2005/8/layout/hierarchy1"/>
    <dgm:cxn modelId="{60FFA09E-55CF-4B78-AC9A-BDEDEAC72CAA}" type="presParOf" srcId="{3FFBE0BC-181B-4A5C-9DD3-20408F496546}" destId="{3DE5F0AC-5C3B-489E-B23C-6D17B6BB3691}" srcOrd="0" destOrd="0" presId="urn:microsoft.com/office/officeart/2005/8/layout/hierarchy1"/>
    <dgm:cxn modelId="{87C83E35-B7E6-4E0E-876B-430AA2893CEF}" type="presParOf" srcId="{3DE5F0AC-5C3B-489E-B23C-6D17B6BB3691}" destId="{68E64D77-81AE-478B-AF1A-67D6529DF784}" srcOrd="0" destOrd="0" presId="urn:microsoft.com/office/officeart/2005/8/layout/hierarchy1"/>
    <dgm:cxn modelId="{03647B8E-2A1C-4004-AA5B-AC7EA28DB50C}" type="presParOf" srcId="{3DE5F0AC-5C3B-489E-B23C-6D17B6BB3691}" destId="{7DF23A57-67B5-4494-85B1-4FD1AAC6F28B}" srcOrd="1" destOrd="0" presId="urn:microsoft.com/office/officeart/2005/8/layout/hierarchy1"/>
    <dgm:cxn modelId="{01A819CA-E62D-457A-99E8-1F48D4EBA28E}" type="presParOf" srcId="{3FFBE0BC-181B-4A5C-9DD3-20408F496546}" destId="{3ED647BD-311F-4100-BB95-C76D2C937DF2}" srcOrd="1" destOrd="0" presId="urn:microsoft.com/office/officeart/2005/8/layout/hierarchy1"/>
    <dgm:cxn modelId="{3AF894B4-1BA3-4CF3-818C-CEA155FEB868}" type="presParOf" srcId="{C1339D60-ED28-47DF-B9EE-22B0234883E0}" destId="{66312D7A-54CB-4FAA-BBC0-EF3C5EBC735F}" srcOrd="3" destOrd="0" presId="urn:microsoft.com/office/officeart/2005/8/layout/hierarchy1"/>
    <dgm:cxn modelId="{A940F353-59E1-4363-B91E-D75210A2AF2D}" type="presParOf" srcId="{66312D7A-54CB-4FAA-BBC0-EF3C5EBC735F}" destId="{A6C7140C-AC38-4198-9E3D-60D53D467715}" srcOrd="0" destOrd="0" presId="urn:microsoft.com/office/officeart/2005/8/layout/hierarchy1"/>
    <dgm:cxn modelId="{F8BA49DF-75D4-494F-AE86-1EFE7F84F33F}" type="presParOf" srcId="{A6C7140C-AC38-4198-9E3D-60D53D467715}" destId="{3F40A833-1E58-4443-BD0D-6D2043F5B761}" srcOrd="0" destOrd="0" presId="urn:microsoft.com/office/officeart/2005/8/layout/hierarchy1"/>
    <dgm:cxn modelId="{11D27370-11F1-4298-85B8-92A0B6A25194}" type="presParOf" srcId="{A6C7140C-AC38-4198-9E3D-60D53D467715}" destId="{BFB13F02-DD71-4068-BDD8-E33A67B6F56B}" srcOrd="1" destOrd="0" presId="urn:microsoft.com/office/officeart/2005/8/layout/hierarchy1"/>
    <dgm:cxn modelId="{BCD6142E-9DF5-4913-954B-0FFC3818250A}" type="presParOf" srcId="{66312D7A-54CB-4FAA-BBC0-EF3C5EBC735F}" destId="{BF37DA39-76BE-408A-A9A6-364AC6ECB6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D7EB2BA-C980-465A-8B7F-FC76762DE5F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458D0C1-FA6E-45A7-835B-FB3F81FD8818}">
      <dgm:prSet/>
      <dgm:spPr/>
      <dgm:t>
        <a:bodyPr/>
        <a:lstStyle/>
        <a:p>
          <a:r>
            <a:rPr lang="en-US"/>
            <a:t>Emphasis on </a:t>
          </a:r>
          <a:r>
            <a:rPr lang="en-US" i="1"/>
            <a:t>“shared decision making”</a:t>
          </a:r>
          <a:endParaRPr lang="en-US"/>
        </a:p>
      </dgm:t>
    </dgm:pt>
    <dgm:pt modelId="{A76431B5-F1CB-44C0-8458-D0B5829718FA}" type="parTrans" cxnId="{43C9043C-3348-42AB-8203-938833FCCC99}">
      <dgm:prSet/>
      <dgm:spPr/>
      <dgm:t>
        <a:bodyPr/>
        <a:lstStyle/>
        <a:p>
          <a:endParaRPr lang="en-US"/>
        </a:p>
      </dgm:t>
    </dgm:pt>
    <dgm:pt modelId="{87D32F3B-E732-4FB4-9405-EECDFE594849}" type="sibTrans" cxnId="{43C9043C-3348-42AB-8203-938833FCCC99}">
      <dgm:prSet/>
      <dgm:spPr/>
      <dgm:t>
        <a:bodyPr/>
        <a:lstStyle/>
        <a:p>
          <a:endParaRPr lang="en-US"/>
        </a:p>
      </dgm:t>
    </dgm:pt>
    <dgm:pt modelId="{470D4B09-B88C-4708-9E89-556761B81B62}">
      <dgm:prSet/>
      <dgm:spPr/>
      <dgm:t>
        <a:bodyPr/>
        <a:lstStyle/>
        <a:p>
          <a:r>
            <a:rPr lang="en-US"/>
            <a:t>option at age 40</a:t>
          </a:r>
        </a:p>
      </dgm:t>
    </dgm:pt>
    <dgm:pt modelId="{ED535D8C-09F8-4A54-BFF8-255CCDA11FDB}" type="parTrans" cxnId="{FF8C080A-B9C8-4FEE-9916-4CD0C876E609}">
      <dgm:prSet/>
      <dgm:spPr/>
      <dgm:t>
        <a:bodyPr/>
        <a:lstStyle/>
        <a:p>
          <a:endParaRPr lang="en-US"/>
        </a:p>
      </dgm:t>
    </dgm:pt>
    <dgm:pt modelId="{D28BC2CF-095F-44C8-9FA6-FBE95B72F220}" type="sibTrans" cxnId="{FF8C080A-B9C8-4FEE-9916-4CD0C876E609}">
      <dgm:prSet/>
      <dgm:spPr/>
      <dgm:t>
        <a:bodyPr/>
        <a:lstStyle/>
        <a:p>
          <a:endParaRPr lang="en-US"/>
        </a:p>
      </dgm:t>
    </dgm:pt>
    <dgm:pt modelId="{59A07400-75A3-4097-99D2-6E63139D02D0}">
      <dgm:prSet/>
      <dgm:spPr/>
      <dgm:t>
        <a:bodyPr/>
        <a:lstStyle/>
        <a:p>
          <a:r>
            <a:rPr lang="en-US"/>
            <a:t>50-75 annually/biennially based on health</a:t>
          </a:r>
        </a:p>
      </dgm:t>
    </dgm:pt>
    <dgm:pt modelId="{A93C5590-3A1D-4DAE-A34D-B583B874480D}" type="parTrans" cxnId="{B66CDC30-FEBA-4D94-BC06-FEEB189D671F}">
      <dgm:prSet/>
      <dgm:spPr/>
      <dgm:t>
        <a:bodyPr/>
        <a:lstStyle/>
        <a:p>
          <a:endParaRPr lang="en-US"/>
        </a:p>
      </dgm:t>
    </dgm:pt>
    <dgm:pt modelId="{7ABF2613-526B-4623-904F-1388813B5953}" type="sibTrans" cxnId="{B66CDC30-FEBA-4D94-BC06-FEEB189D671F}">
      <dgm:prSet/>
      <dgm:spPr/>
      <dgm:t>
        <a:bodyPr/>
        <a:lstStyle/>
        <a:p>
          <a:endParaRPr lang="en-US"/>
        </a:p>
      </dgm:t>
    </dgm:pt>
    <dgm:pt modelId="{AABF6065-42FA-4F6F-AD7D-1A6C6887EE67}" type="pres">
      <dgm:prSet presAssocID="{AD7EB2BA-C980-465A-8B7F-FC76762DE5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18C9C22-ABCC-4723-98E5-ADCAEB3FAE82}" type="pres">
      <dgm:prSet presAssocID="{5458D0C1-FA6E-45A7-835B-FB3F81FD8818}" presName="hierRoot1" presStyleCnt="0"/>
      <dgm:spPr/>
    </dgm:pt>
    <dgm:pt modelId="{DF6698DC-D052-4FB7-B228-753634733649}" type="pres">
      <dgm:prSet presAssocID="{5458D0C1-FA6E-45A7-835B-FB3F81FD8818}" presName="composite" presStyleCnt="0"/>
      <dgm:spPr/>
    </dgm:pt>
    <dgm:pt modelId="{9820DBDD-7E1D-4144-93EC-12AA32A737EB}" type="pres">
      <dgm:prSet presAssocID="{5458D0C1-FA6E-45A7-835B-FB3F81FD8818}" presName="background" presStyleLbl="node0" presStyleIdx="0" presStyleCnt="3"/>
      <dgm:spPr/>
    </dgm:pt>
    <dgm:pt modelId="{1A654844-0D5B-4723-9C02-12A48E5D2A6B}" type="pres">
      <dgm:prSet presAssocID="{5458D0C1-FA6E-45A7-835B-FB3F81FD8818}" presName="text" presStyleLbl="fgAcc0" presStyleIdx="0" presStyleCnt="3">
        <dgm:presLayoutVars>
          <dgm:chPref val="3"/>
        </dgm:presLayoutVars>
      </dgm:prSet>
      <dgm:spPr/>
    </dgm:pt>
    <dgm:pt modelId="{E9DB3BE1-F9FF-4781-926B-9035CBFE5E86}" type="pres">
      <dgm:prSet presAssocID="{5458D0C1-FA6E-45A7-835B-FB3F81FD8818}" presName="hierChild2" presStyleCnt="0"/>
      <dgm:spPr/>
    </dgm:pt>
    <dgm:pt modelId="{074418E1-74D7-4BD4-AB34-4EA663138EBA}" type="pres">
      <dgm:prSet presAssocID="{470D4B09-B88C-4708-9E89-556761B81B62}" presName="hierRoot1" presStyleCnt="0"/>
      <dgm:spPr/>
    </dgm:pt>
    <dgm:pt modelId="{99A567E0-95F1-4B45-8E6A-6D0661378001}" type="pres">
      <dgm:prSet presAssocID="{470D4B09-B88C-4708-9E89-556761B81B62}" presName="composite" presStyleCnt="0"/>
      <dgm:spPr/>
    </dgm:pt>
    <dgm:pt modelId="{C0E6BC9C-F7DE-4328-8F7E-AE52A5FBA3E4}" type="pres">
      <dgm:prSet presAssocID="{470D4B09-B88C-4708-9E89-556761B81B62}" presName="background" presStyleLbl="node0" presStyleIdx="1" presStyleCnt="3"/>
      <dgm:spPr/>
    </dgm:pt>
    <dgm:pt modelId="{1B359284-A519-4B93-B22A-8967C314B97B}" type="pres">
      <dgm:prSet presAssocID="{470D4B09-B88C-4708-9E89-556761B81B62}" presName="text" presStyleLbl="fgAcc0" presStyleIdx="1" presStyleCnt="3">
        <dgm:presLayoutVars>
          <dgm:chPref val="3"/>
        </dgm:presLayoutVars>
      </dgm:prSet>
      <dgm:spPr/>
    </dgm:pt>
    <dgm:pt modelId="{46AADAC7-9A79-4286-BAF0-CB68B696D2C7}" type="pres">
      <dgm:prSet presAssocID="{470D4B09-B88C-4708-9E89-556761B81B62}" presName="hierChild2" presStyleCnt="0"/>
      <dgm:spPr/>
    </dgm:pt>
    <dgm:pt modelId="{56FDE90A-511C-4B3B-96A5-BEBDB2FE41E3}" type="pres">
      <dgm:prSet presAssocID="{59A07400-75A3-4097-99D2-6E63139D02D0}" presName="hierRoot1" presStyleCnt="0"/>
      <dgm:spPr/>
    </dgm:pt>
    <dgm:pt modelId="{11BC0605-2D4F-4A51-8249-8486CBFAFCFD}" type="pres">
      <dgm:prSet presAssocID="{59A07400-75A3-4097-99D2-6E63139D02D0}" presName="composite" presStyleCnt="0"/>
      <dgm:spPr/>
    </dgm:pt>
    <dgm:pt modelId="{D329E18E-7B2F-469F-B236-780E1B27A630}" type="pres">
      <dgm:prSet presAssocID="{59A07400-75A3-4097-99D2-6E63139D02D0}" presName="background" presStyleLbl="node0" presStyleIdx="2" presStyleCnt="3"/>
      <dgm:spPr/>
    </dgm:pt>
    <dgm:pt modelId="{4A9DAEE7-1CE8-497E-9B71-283C2096E200}" type="pres">
      <dgm:prSet presAssocID="{59A07400-75A3-4097-99D2-6E63139D02D0}" presName="text" presStyleLbl="fgAcc0" presStyleIdx="2" presStyleCnt="3">
        <dgm:presLayoutVars>
          <dgm:chPref val="3"/>
        </dgm:presLayoutVars>
      </dgm:prSet>
      <dgm:spPr/>
    </dgm:pt>
    <dgm:pt modelId="{7662181E-318E-45AB-91A6-1146E50F7AD6}" type="pres">
      <dgm:prSet presAssocID="{59A07400-75A3-4097-99D2-6E63139D02D0}" presName="hierChild2" presStyleCnt="0"/>
      <dgm:spPr/>
    </dgm:pt>
  </dgm:ptLst>
  <dgm:cxnLst>
    <dgm:cxn modelId="{FF8C080A-B9C8-4FEE-9916-4CD0C876E609}" srcId="{AD7EB2BA-C980-465A-8B7F-FC76762DE5FB}" destId="{470D4B09-B88C-4708-9E89-556761B81B62}" srcOrd="1" destOrd="0" parTransId="{ED535D8C-09F8-4A54-BFF8-255CCDA11FDB}" sibTransId="{D28BC2CF-095F-44C8-9FA6-FBE95B72F220}"/>
    <dgm:cxn modelId="{0D9D5B1C-87B3-4D36-AFB2-77D0718B2CBC}" type="presOf" srcId="{59A07400-75A3-4097-99D2-6E63139D02D0}" destId="{4A9DAEE7-1CE8-497E-9B71-283C2096E200}" srcOrd="0" destOrd="0" presId="urn:microsoft.com/office/officeart/2005/8/layout/hierarchy1"/>
    <dgm:cxn modelId="{FC062F23-517D-49C4-8A7E-BB3B83C6AFBF}" type="presOf" srcId="{5458D0C1-FA6E-45A7-835B-FB3F81FD8818}" destId="{1A654844-0D5B-4723-9C02-12A48E5D2A6B}" srcOrd="0" destOrd="0" presId="urn:microsoft.com/office/officeart/2005/8/layout/hierarchy1"/>
    <dgm:cxn modelId="{B66CDC30-FEBA-4D94-BC06-FEEB189D671F}" srcId="{AD7EB2BA-C980-465A-8B7F-FC76762DE5FB}" destId="{59A07400-75A3-4097-99D2-6E63139D02D0}" srcOrd="2" destOrd="0" parTransId="{A93C5590-3A1D-4DAE-A34D-B583B874480D}" sibTransId="{7ABF2613-526B-4623-904F-1388813B5953}"/>
    <dgm:cxn modelId="{43C9043C-3348-42AB-8203-938833FCCC99}" srcId="{AD7EB2BA-C980-465A-8B7F-FC76762DE5FB}" destId="{5458D0C1-FA6E-45A7-835B-FB3F81FD8818}" srcOrd="0" destOrd="0" parTransId="{A76431B5-F1CB-44C0-8458-D0B5829718FA}" sibTransId="{87D32F3B-E732-4FB4-9405-EECDFE594849}"/>
    <dgm:cxn modelId="{0C0557AC-93F5-4A44-B128-28BD0FDCC6F5}" type="presOf" srcId="{AD7EB2BA-C980-465A-8B7F-FC76762DE5FB}" destId="{AABF6065-42FA-4F6F-AD7D-1A6C6887EE67}" srcOrd="0" destOrd="0" presId="urn:microsoft.com/office/officeart/2005/8/layout/hierarchy1"/>
    <dgm:cxn modelId="{A7DFB6E1-911D-40B8-B170-8155F223E875}" type="presOf" srcId="{470D4B09-B88C-4708-9E89-556761B81B62}" destId="{1B359284-A519-4B93-B22A-8967C314B97B}" srcOrd="0" destOrd="0" presId="urn:microsoft.com/office/officeart/2005/8/layout/hierarchy1"/>
    <dgm:cxn modelId="{87FEB508-EB4B-4B20-BA58-5C3BA2D6F07C}" type="presParOf" srcId="{AABF6065-42FA-4F6F-AD7D-1A6C6887EE67}" destId="{818C9C22-ABCC-4723-98E5-ADCAEB3FAE82}" srcOrd="0" destOrd="0" presId="urn:microsoft.com/office/officeart/2005/8/layout/hierarchy1"/>
    <dgm:cxn modelId="{842797EE-5FCF-4940-836E-2842C322884A}" type="presParOf" srcId="{818C9C22-ABCC-4723-98E5-ADCAEB3FAE82}" destId="{DF6698DC-D052-4FB7-B228-753634733649}" srcOrd="0" destOrd="0" presId="urn:microsoft.com/office/officeart/2005/8/layout/hierarchy1"/>
    <dgm:cxn modelId="{42992F0B-2AAE-4617-8E24-6501A97FE8C3}" type="presParOf" srcId="{DF6698DC-D052-4FB7-B228-753634733649}" destId="{9820DBDD-7E1D-4144-93EC-12AA32A737EB}" srcOrd="0" destOrd="0" presId="urn:microsoft.com/office/officeart/2005/8/layout/hierarchy1"/>
    <dgm:cxn modelId="{9B14CA2C-11D0-4A11-89D9-A737C5F0BBA3}" type="presParOf" srcId="{DF6698DC-D052-4FB7-B228-753634733649}" destId="{1A654844-0D5B-4723-9C02-12A48E5D2A6B}" srcOrd="1" destOrd="0" presId="urn:microsoft.com/office/officeart/2005/8/layout/hierarchy1"/>
    <dgm:cxn modelId="{FEED6EB7-178C-4CF5-85E2-76FF1B8C9A06}" type="presParOf" srcId="{818C9C22-ABCC-4723-98E5-ADCAEB3FAE82}" destId="{E9DB3BE1-F9FF-4781-926B-9035CBFE5E86}" srcOrd="1" destOrd="0" presId="urn:microsoft.com/office/officeart/2005/8/layout/hierarchy1"/>
    <dgm:cxn modelId="{5824DDD9-86BE-46C2-AD11-94D0C80E3D6D}" type="presParOf" srcId="{AABF6065-42FA-4F6F-AD7D-1A6C6887EE67}" destId="{074418E1-74D7-4BD4-AB34-4EA663138EBA}" srcOrd="1" destOrd="0" presId="urn:microsoft.com/office/officeart/2005/8/layout/hierarchy1"/>
    <dgm:cxn modelId="{45A74301-E1F4-4D88-879D-459E1F1E56D5}" type="presParOf" srcId="{074418E1-74D7-4BD4-AB34-4EA663138EBA}" destId="{99A567E0-95F1-4B45-8E6A-6D0661378001}" srcOrd="0" destOrd="0" presId="urn:microsoft.com/office/officeart/2005/8/layout/hierarchy1"/>
    <dgm:cxn modelId="{5DC6A156-0C69-48F3-A238-0DD1521262CA}" type="presParOf" srcId="{99A567E0-95F1-4B45-8E6A-6D0661378001}" destId="{C0E6BC9C-F7DE-4328-8F7E-AE52A5FBA3E4}" srcOrd="0" destOrd="0" presId="urn:microsoft.com/office/officeart/2005/8/layout/hierarchy1"/>
    <dgm:cxn modelId="{5C07CAE8-0146-4D52-9033-9C1B06525AE1}" type="presParOf" srcId="{99A567E0-95F1-4B45-8E6A-6D0661378001}" destId="{1B359284-A519-4B93-B22A-8967C314B97B}" srcOrd="1" destOrd="0" presId="urn:microsoft.com/office/officeart/2005/8/layout/hierarchy1"/>
    <dgm:cxn modelId="{7B0E4449-CEAA-4CED-A489-9AE05021DFA6}" type="presParOf" srcId="{074418E1-74D7-4BD4-AB34-4EA663138EBA}" destId="{46AADAC7-9A79-4286-BAF0-CB68B696D2C7}" srcOrd="1" destOrd="0" presId="urn:microsoft.com/office/officeart/2005/8/layout/hierarchy1"/>
    <dgm:cxn modelId="{EFF4F19A-CB7D-4585-A598-10CD1723AE09}" type="presParOf" srcId="{AABF6065-42FA-4F6F-AD7D-1A6C6887EE67}" destId="{56FDE90A-511C-4B3B-96A5-BEBDB2FE41E3}" srcOrd="2" destOrd="0" presId="urn:microsoft.com/office/officeart/2005/8/layout/hierarchy1"/>
    <dgm:cxn modelId="{C44E07E9-73F1-41BA-AB9C-7A4C89B050DC}" type="presParOf" srcId="{56FDE90A-511C-4B3B-96A5-BEBDB2FE41E3}" destId="{11BC0605-2D4F-4A51-8249-8486CBFAFCFD}" srcOrd="0" destOrd="0" presId="urn:microsoft.com/office/officeart/2005/8/layout/hierarchy1"/>
    <dgm:cxn modelId="{B31CF535-114A-49F7-8DB3-492745422D24}" type="presParOf" srcId="{11BC0605-2D4F-4A51-8249-8486CBFAFCFD}" destId="{D329E18E-7B2F-469F-B236-780E1B27A630}" srcOrd="0" destOrd="0" presId="urn:microsoft.com/office/officeart/2005/8/layout/hierarchy1"/>
    <dgm:cxn modelId="{98A2B24C-C536-4FED-88C4-85147BCBFD54}" type="presParOf" srcId="{11BC0605-2D4F-4A51-8249-8486CBFAFCFD}" destId="{4A9DAEE7-1CE8-497E-9B71-283C2096E200}" srcOrd="1" destOrd="0" presId="urn:microsoft.com/office/officeart/2005/8/layout/hierarchy1"/>
    <dgm:cxn modelId="{7A04C4F9-4563-46B0-AB1D-6285210B9AF5}" type="presParOf" srcId="{56FDE90A-511C-4B3B-96A5-BEBDB2FE41E3}" destId="{7662181E-318E-45AB-91A6-1146E50F7A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3AC9733-D593-4609-A02C-86B1351702B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B0C0B56-AE41-44B3-8F4F-75C897497366}">
      <dgm:prSet/>
      <dgm:spPr/>
      <dgm:t>
        <a:bodyPr/>
        <a:lstStyle/>
        <a:p>
          <a:r>
            <a:rPr lang="en-US" dirty="0"/>
            <a:t>CBE 25-39  </a:t>
          </a:r>
        </a:p>
      </dgm:t>
    </dgm:pt>
    <dgm:pt modelId="{21FA30B4-76A1-4FEA-8239-BB2F16A8C397}" type="parTrans" cxnId="{90883874-0148-4774-AD84-1AC5DAE23AC7}">
      <dgm:prSet/>
      <dgm:spPr/>
      <dgm:t>
        <a:bodyPr/>
        <a:lstStyle/>
        <a:p>
          <a:endParaRPr lang="en-US"/>
        </a:p>
      </dgm:t>
    </dgm:pt>
    <dgm:pt modelId="{6C5C84AC-3D9A-45CC-8DEE-A93835509A91}" type="sibTrans" cxnId="{90883874-0148-4774-AD84-1AC5DAE23AC7}">
      <dgm:prSet/>
      <dgm:spPr/>
      <dgm:t>
        <a:bodyPr/>
        <a:lstStyle/>
        <a:p>
          <a:endParaRPr lang="en-US"/>
        </a:p>
      </dgm:t>
    </dgm:pt>
    <dgm:pt modelId="{49C8CEDF-D4B2-44C8-B3EB-02C1B8AD53DB}">
      <dgm:prSet/>
      <dgm:spPr/>
      <dgm:t>
        <a:bodyPr/>
        <a:lstStyle/>
        <a:p>
          <a:r>
            <a:rPr lang="en-US" dirty="0"/>
            <a:t>annual mammograms, starting at age 40</a:t>
          </a:r>
        </a:p>
      </dgm:t>
    </dgm:pt>
    <dgm:pt modelId="{A81AB90E-959F-482C-9133-4A397BF254D7}" type="parTrans" cxnId="{C459A54E-B841-4A4A-935F-D2829B36BF23}">
      <dgm:prSet/>
      <dgm:spPr/>
      <dgm:t>
        <a:bodyPr/>
        <a:lstStyle/>
        <a:p>
          <a:endParaRPr lang="en-US"/>
        </a:p>
      </dgm:t>
    </dgm:pt>
    <dgm:pt modelId="{24565ED8-03E4-4E16-9604-6E7A49EE98C5}" type="sibTrans" cxnId="{C459A54E-B841-4A4A-935F-D2829B36BF23}">
      <dgm:prSet/>
      <dgm:spPr/>
      <dgm:t>
        <a:bodyPr/>
        <a:lstStyle/>
        <a:p>
          <a:endParaRPr lang="en-US"/>
        </a:p>
      </dgm:t>
    </dgm:pt>
    <dgm:pt modelId="{89F22CD7-5403-42F2-8BE7-AC7663A39273}" type="pres">
      <dgm:prSet presAssocID="{D3AC9733-D593-4609-A02C-86B1351702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BC5893-C192-4D84-B001-8A65D2D62586}" type="pres">
      <dgm:prSet presAssocID="{0B0C0B56-AE41-44B3-8F4F-75C897497366}" presName="hierRoot1" presStyleCnt="0"/>
      <dgm:spPr/>
    </dgm:pt>
    <dgm:pt modelId="{A6FBC36F-830C-440D-B211-45C8F90AAC3E}" type="pres">
      <dgm:prSet presAssocID="{0B0C0B56-AE41-44B3-8F4F-75C897497366}" presName="composite" presStyleCnt="0"/>
      <dgm:spPr/>
    </dgm:pt>
    <dgm:pt modelId="{B7C22A95-B053-4956-9CBC-4096C841CF6F}" type="pres">
      <dgm:prSet presAssocID="{0B0C0B56-AE41-44B3-8F4F-75C897497366}" presName="background" presStyleLbl="node0" presStyleIdx="0" presStyleCnt="2"/>
      <dgm:spPr/>
    </dgm:pt>
    <dgm:pt modelId="{D45F0D48-23CB-4B22-9325-4D41D0A1043E}" type="pres">
      <dgm:prSet presAssocID="{0B0C0B56-AE41-44B3-8F4F-75C897497366}" presName="text" presStyleLbl="fgAcc0" presStyleIdx="0" presStyleCnt="2">
        <dgm:presLayoutVars>
          <dgm:chPref val="3"/>
        </dgm:presLayoutVars>
      </dgm:prSet>
      <dgm:spPr/>
    </dgm:pt>
    <dgm:pt modelId="{4AB13DA0-466C-45DA-B032-FD31A5E975C6}" type="pres">
      <dgm:prSet presAssocID="{0B0C0B56-AE41-44B3-8F4F-75C897497366}" presName="hierChild2" presStyleCnt="0"/>
      <dgm:spPr/>
    </dgm:pt>
    <dgm:pt modelId="{FBE546D2-324B-4883-9F83-AC916E29DE01}" type="pres">
      <dgm:prSet presAssocID="{49C8CEDF-D4B2-44C8-B3EB-02C1B8AD53DB}" presName="hierRoot1" presStyleCnt="0"/>
      <dgm:spPr/>
    </dgm:pt>
    <dgm:pt modelId="{42448751-AE5E-462C-AE42-4A2DC5A67F64}" type="pres">
      <dgm:prSet presAssocID="{49C8CEDF-D4B2-44C8-B3EB-02C1B8AD53DB}" presName="composite" presStyleCnt="0"/>
      <dgm:spPr/>
    </dgm:pt>
    <dgm:pt modelId="{08FFF8C7-002A-4663-8349-5986D58FF58F}" type="pres">
      <dgm:prSet presAssocID="{49C8CEDF-D4B2-44C8-B3EB-02C1B8AD53DB}" presName="background" presStyleLbl="node0" presStyleIdx="1" presStyleCnt="2"/>
      <dgm:spPr/>
    </dgm:pt>
    <dgm:pt modelId="{0A7CE1AF-F07C-4F66-A16E-EFA96DEDA71B}" type="pres">
      <dgm:prSet presAssocID="{49C8CEDF-D4B2-44C8-B3EB-02C1B8AD53DB}" presName="text" presStyleLbl="fgAcc0" presStyleIdx="1" presStyleCnt="2">
        <dgm:presLayoutVars>
          <dgm:chPref val="3"/>
        </dgm:presLayoutVars>
      </dgm:prSet>
      <dgm:spPr/>
    </dgm:pt>
    <dgm:pt modelId="{D48CB02D-5955-4581-AAB4-1EB99D07B373}" type="pres">
      <dgm:prSet presAssocID="{49C8CEDF-D4B2-44C8-B3EB-02C1B8AD53DB}" presName="hierChild2" presStyleCnt="0"/>
      <dgm:spPr/>
    </dgm:pt>
  </dgm:ptLst>
  <dgm:cxnLst>
    <dgm:cxn modelId="{9132F363-4247-4D97-81FF-D297C3963D5B}" type="presOf" srcId="{0B0C0B56-AE41-44B3-8F4F-75C897497366}" destId="{D45F0D48-23CB-4B22-9325-4D41D0A1043E}" srcOrd="0" destOrd="0" presId="urn:microsoft.com/office/officeart/2005/8/layout/hierarchy1"/>
    <dgm:cxn modelId="{C459A54E-B841-4A4A-935F-D2829B36BF23}" srcId="{D3AC9733-D593-4609-A02C-86B1351702BD}" destId="{49C8CEDF-D4B2-44C8-B3EB-02C1B8AD53DB}" srcOrd="1" destOrd="0" parTransId="{A81AB90E-959F-482C-9133-4A397BF254D7}" sibTransId="{24565ED8-03E4-4E16-9604-6E7A49EE98C5}"/>
    <dgm:cxn modelId="{90883874-0148-4774-AD84-1AC5DAE23AC7}" srcId="{D3AC9733-D593-4609-A02C-86B1351702BD}" destId="{0B0C0B56-AE41-44B3-8F4F-75C897497366}" srcOrd="0" destOrd="0" parTransId="{21FA30B4-76A1-4FEA-8239-BB2F16A8C397}" sibTransId="{6C5C84AC-3D9A-45CC-8DEE-A93835509A91}"/>
    <dgm:cxn modelId="{DFA66DA6-0BB5-45D5-9AD7-0FD0C56F05DE}" type="presOf" srcId="{D3AC9733-D593-4609-A02C-86B1351702BD}" destId="{89F22CD7-5403-42F2-8BE7-AC7663A39273}" srcOrd="0" destOrd="0" presId="urn:microsoft.com/office/officeart/2005/8/layout/hierarchy1"/>
    <dgm:cxn modelId="{298AECDF-9515-4DAC-BFED-431DBF3CB0F8}" type="presOf" srcId="{49C8CEDF-D4B2-44C8-B3EB-02C1B8AD53DB}" destId="{0A7CE1AF-F07C-4F66-A16E-EFA96DEDA71B}" srcOrd="0" destOrd="0" presId="urn:microsoft.com/office/officeart/2005/8/layout/hierarchy1"/>
    <dgm:cxn modelId="{6F906723-9242-404F-82CF-D23BF8EF63A4}" type="presParOf" srcId="{89F22CD7-5403-42F2-8BE7-AC7663A39273}" destId="{4FBC5893-C192-4D84-B001-8A65D2D62586}" srcOrd="0" destOrd="0" presId="urn:microsoft.com/office/officeart/2005/8/layout/hierarchy1"/>
    <dgm:cxn modelId="{A0B25768-5BA7-4F83-BB18-2C290BE0CA63}" type="presParOf" srcId="{4FBC5893-C192-4D84-B001-8A65D2D62586}" destId="{A6FBC36F-830C-440D-B211-45C8F90AAC3E}" srcOrd="0" destOrd="0" presId="urn:microsoft.com/office/officeart/2005/8/layout/hierarchy1"/>
    <dgm:cxn modelId="{9C99CE7E-F8D8-4E76-89DE-4F0E0F90DAC8}" type="presParOf" srcId="{A6FBC36F-830C-440D-B211-45C8F90AAC3E}" destId="{B7C22A95-B053-4956-9CBC-4096C841CF6F}" srcOrd="0" destOrd="0" presId="urn:microsoft.com/office/officeart/2005/8/layout/hierarchy1"/>
    <dgm:cxn modelId="{9C7B6A42-FC09-43D1-B634-91184DE23879}" type="presParOf" srcId="{A6FBC36F-830C-440D-B211-45C8F90AAC3E}" destId="{D45F0D48-23CB-4B22-9325-4D41D0A1043E}" srcOrd="1" destOrd="0" presId="urn:microsoft.com/office/officeart/2005/8/layout/hierarchy1"/>
    <dgm:cxn modelId="{A0A7000E-9DBB-4C11-B99A-F21FB1CF2648}" type="presParOf" srcId="{4FBC5893-C192-4D84-B001-8A65D2D62586}" destId="{4AB13DA0-466C-45DA-B032-FD31A5E975C6}" srcOrd="1" destOrd="0" presId="urn:microsoft.com/office/officeart/2005/8/layout/hierarchy1"/>
    <dgm:cxn modelId="{7264F022-1A99-4574-92B8-F111362CEA10}" type="presParOf" srcId="{89F22CD7-5403-42F2-8BE7-AC7663A39273}" destId="{FBE546D2-324B-4883-9F83-AC916E29DE01}" srcOrd="1" destOrd="0" presId="urn:microsoft.com/office/officeart/2005/8/layout/hierarchy1"/>
    <dgm:cxn modelId="{70C70D6B-66FD-4F29-A0E8-E455CCC32F06}" type="presParOf" srcId="{FBE546D2-324B-4883-9F83-AC916E29DE01}" destId="{42448751-AE5E-462C-AE42-4A2DC5A67F64}" srcOrd="0" destOrd="0" presId="urn:microsoft.com/office/officeart/2005/8/layout/hierarchy1"/>
    <dgm:cxn modelId="{D408C679-E1E7-46F6-A557-CB8D096DF686}" type="presParOf" srcId="{42448751-AE5E-462C-AE42-4A2DC5A67F64}" destId="{08FFF8C7-002A-4663-8349-5986D58FF58F}" srcOrd="0" destOrd="0" presId="urn:microsoft.com/office/officeart/2005/8/layout/hierarchy1"/>
    <dgm:cxn modelId="{60F61EC0-7AE1-46F6-825A-6C519698949B}" type="presParOf" srcId="{42448751-AE5E-462C-AE42-4A2DC5A67F64}" destId="{0A7CE1AF-F07C-4F66-A16E-EFA96DEDA71B}" srcOrd="1" destOrd="0" presId="urn:microsoft.com/office/officeart/2005/8/layout/hierarchy1"/>
    <dgm:cxn modelId="{424B082E-E716-45CD-A874-8C6F836AE8E0}" type="presParOf" srcId="{FBE546D2-324B-4883-9F83-AC916E29DE01}" destId="{D48CB02D-5955-4581-AAB4-1EB99D07B3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806D5BE-0B32-4799-9375-16A89FC3D49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369C7CC-A14E-4C29-9278-8F889DDB48CE}">
      <dgm:prSet/>
      <dgm:spPr/>
      <dgm:t>
        <a:bodyPr/>
        <a:lstStyle/>
        <a:p>
          <a:r>
            <a:rPr lang="en-US"/>
            <a:t>United States Preventative Services Task Force</a:t>
          </a:r>
        </a:p>
      </dgm:t>
    </dgm:pt>
    <dgm:pt modelId="{C3F7EB60-125A-422D-8B03-CD862CF2D2BD}" type="parTrans" cxnId="{4BACE799-6CB8-4690-BA06-43B7AC49F5FC}">
      <dgm:prSet/>
      <dgm:spPr/>
      <dgm:t>
        <a:bodyPr/>
        <a:lstStyle/>
        <a:p>
          <a:endParaRPr lang="en-US"/>
        </a:p>
      </dgm:t>
    </dgm:pt>
    <dgm:pt modelId="{E039FECC-873C-4C73-8698-9A400FE01361}" type="sibTrans" cxnId="{4BACE799-6CB8-4690-BA06-43B7AC49F5FC}">
      <dgm:prSet/>
      <dgm:spPr/>
      <dgm:t>
        <a:bodyPr/>
        <a:lstStyle/>
        <a:p>
          <a:endParaRPr lang="en-US"/>
        </a:p>
      </dgm:t>
    </dgm:pt>
    <dgm:pt modelId="{24C4E07D-D9A0-4FA8-9F54-084F9CF0A71B}">
      <dgm:prSet/>
      <dgm:spPr/>
      <dgm:t>
        <a:bodyPr/>
        <a:lstStyle/>
        <a:p>
          <a:r>
            <a:rPr lang="en-US"/>
            <a:t>No benefit </a:t>
          </a:r>
          <a:r>
            <a:rPr lang="en-US" i="1"/>
            <a:t>(to overall mortality) </a:t>
          </a:r>
          <a:r>
            <a:rPr lang="en-US"/>
            <a:t>ages 25-39</a:t>
          </a:r>
        </a:p>
      </dgm:t>
    </dgm:pt>
    <dgm:pt modelId="{C01FFF08-4A11-4A21-8A79-EC1FF086ABDD}" type="parTrans" cxnId="{FD0F06CF-4F00-4BC2-AB8B-200704F2D05B}">
      <dgm:prSet/>
      <dgm:spPr/>
      <dgm:t>
        <a:bodyPr/>
        <a:lstStyle/>
        <a:p>
          <a:endParaRPr lang="en-US"/>
        </a:p>
      </dgm:t>
    </dgm:pt>
    <dgm:pt modelId="{4764609B-6FBB-48ED-BCF5-28663DD6B7FC}" type="sibTrans" cxnId="{FD0F06CF-4F00-4BC2-AB8B-200704F2D05B}">
      <dgm:prSet/>
      <dgm:spPr/>
      <dgm:t>
        <a:bodyPr/>
        <a:lstStyle/>
        <a:p>
          <a:endParaRPr lang="en-US"/>
        </a:p>
      </dgm:t>
    </dgm:pt>
    <dgm:pt modelId="{F78A5318-ADA7-4E00-82AF-A0DAB8655B0B}">
      <dgm:prSet/>
      <dgm:spPr/>
      <dgm:t>
        <a:bodyPr/>
        <a:lstStyle/>
        <a:p>
          <a:r>
            <a:rPr lang="en-US"/>
            <a:t>Informed decision-making with a health care provider ages 40-49</a:t>
          </a:r>
        </a:p>
      </dgm:t>
    </dgm:pt>
    <dgm:pt modelId="{9935D63F-BF97-4869-8094-022856EBEE08}" type="parTrans" cxnId="{F16068FD-70E7-4A09-9287-7C148BB77004}">
      <dgm:prSet/>
      <dgm:spPr/>
      <dgm:t>
        <a:bodyPr/>
        <a:lstStyle/>
        <a:p>
          <a:endParaRPr lang="en-US"/>
        </a:p>
      </dgm:t>
    </dgm:pt>
    <dgm:pt modelId="{B07D0DCA-4989-44AE-9EA0-4B2B9FE28038}" type="sibTrans" cxnId="{F16068FD-70E7-4A09-9287-7C148BB77004}">
      <dgm:prSet/>
      <dgm:spPr/>
      <dgm:t>
        <a:bodyPr/>
        <a:lstStyle/>
        <a:p>
          <a:endParaRPr lang="en-US"/>
        </a:p>
      </dgm:t>
    </dgm:pt>
    <dgm:pt modelId="{CB789556-C501-4D84-AFFD-BBD50450A2AE}">
      <dgm:prSet/>
      <dgm:spPr/>
      <dgm:t>
        <a:bodyPr/>
        <a:lstStyle/>
        <a:p>
          <a:r>
            <a:rPr lang="en-US"/>
            <a:t>Every 2 years ages 50-74</a:t>
          </a:r>
        </a:p>
      </dgm:t>
    </dgm:pt>
    <dgm:pt modelId="{3C52EC8F-0785-4686-ADF9-9F2F391975D4}" type="parTrans" cxnId="{723196AC-3FC6-4D35-850B-4C690404925A}">
      <dgm:prSet/>
      <dgm:spPr/>
      <dgm:t>
        <a:bodyPr/>
        <a:lstStyle/>
        <a:p>
          <a:endParaRPr lang="en-US"/>
        </a:p>
      </dgm:t>
    </dgm:pt>
    <dgm:pt modelId="{34FA2CF1-B9CF-442A-A5A7-A4F2A7B9FDF9}" type="sibTrans" cxnId="{723196AC-3FC6-4D35-850B-4C690404925A}">
      <dgm:prSet/>
      <dgm:spPr/>
      <dgm:t>
        <a:bodyPr/>
        <a:lstStyle/>
        <a:p>
          <a:endParaRPr lang="en-US"/>
        </a:p>
      </dgm:t>
    </dgm:pt>
    <dgm:pt modelId="{74F7D23E-0A0B-40BD-B749-F521107D43C6}">
      <dgm:prSet/>
      <dgm:spPr/>
      <dgm:t>
        <a:bodyPr/>
        <a:lstStyle/>
        <a:p>
          <a:r>
            <a:rPr lang="en-US" i="1"/>
            <a:t>Medicare, Medicaid &amp; most major insurance carriers</a:t>
          </a:r>
          <a:endParaRPr lang="en-US"/>
        </a:p>
      </dgm:t>
    </dgm:pt>
    <dgm:pt modelId="{BB3DF3C3-9507-49B6-A7B4-FDED3B60EE55}" type="parTrans" cxnId="{BEBA3C28-2842-4246-8159-AFB21FC636AA}">
      <dgm:prSet/>
      <dgm:spPr/>
      <dgm:t>
        <a:bodyPr/>
        <a:lstStyle/>
        <a:p>
          <a:endParaRPr lang="en-US"/>
        </a:p>
      </dgm:t>
    </dgm:pt>
    <dgm:pt modelId="{A897FD37-6E49-416C-8BBA-728A3EE10374}" type="sibTrans" cxnId="{BEBA3C28-2842-4246-8159-AFB21FC636AA}">
      <dgm:prSet/>
      <dgm:spPr/>
      <dgm:t>
        <a:bodyPr/>
        <a:lstStyle/>
        <a:p>
          <a:endParaRPr lang="en-US"/>
        </a:p>
      </dgm:t>
    </dgm:pt>
    <dgm:pt modelId="{0A3D985B-4828-4655-B8EC-553A9B3676E6}" type="pres">
      <dgm:prSet presAssocID="{3806D5BE-0B32-4799-9375-16A89FC3D49B}" presName="diagram" presStyleCnt="0">
        <dgm:presLayoutVars>
          <dgm:dir/>
          <dgm:resizeHandles val="exact"/>
        </dgm:presLayoutVars>
      </dgm:prSet>
      <dgm:spPr/>
    </dgm:pt>
    <dgm:pt modelId="{65BB536E-0E95-4548-A8F5-47842303EADD}" type="pres">
      <dgm:prSet presAssocID="{1369C7CC-A14E-4C29-9278-8F889DDB48CE}" presName="node" presStyleLbl="node1" presStyleIdx="0" presStyleCnt="5">
        <dgm:presLayoutVars>
          <dgm:bulletEnabled val="1"/>
        </dgm:presLayoutVars>
      </dgm:prSet>
      <dgm:spPr/>
    </dgm:pt>
    <dgm:pt modelId="{ABC9B699-7E2E-4061-8DD0-6B3B608F5D30}" type="pres">
      <dgm:prSet presAssocID="{E039FECC-873C-4C73-8698-9A400FE01361}" presName="sibTrans" presStyleCnt="0"/>
      <dgm:spPr/>
    </dgm:pt>
    <dgm:pt modelId="{F8C7D8EA-37B3-4090-B201-6A91F3CC85E9}" type="pres">
      <dgm:prSet presAssocID="{24C4E07D-D9A0-4FA8-9F54-084F9CF0A71B}" presName="node" presStyleLbl="node1" presStyleIdx="1" presStyleCnt="5">
        <dgm:presLayoutVars>
          <dgm:bulletEnabled val="1"/>
        </dgm:presLayoutVars>
      </dgm:prSet>
      <dgm:spPr/>
    </dgm:pt>
    <dgm:pt modelId="{7975EBA4-C254-4CF5-9561-B054AD24990B}" type="pres">
      <dgm:prSet presAssocID="{4764609B-6FBB-48ED-BCF5-28663DD6B7FC}" presName="sibTrans" presStyleCnt="0"/>
      <dgm:spPr/>
    </dgm:pt>
    <dgm:pt modelId="{7B03CDFE-389D-427D-A8CF-864BCB0C7FE7}" type="pres">
      <dgm:prSet presAssocID="{F78A5318-ADA7-4E00-82AF-A0DAB8655B0B}" presName="node" presStyleLbl="node1" presStyleIdx="2" presStyleCnt="5">
        <dgm:presLayoutVars>
          <dgm:bulletEnabled val="1"/>
        </dgm:presLayoutVars>
      </dgm:prSet>
      <dgm:spPr/>
    </dgm:pt>
    <dgm:pt modelId="{569CA5BC-FD13-45AD-926B-C9C9FEDD8456}" type="pres">
      <dgm:prSet presAssocID="{B07D0DCA-4989-44AE-9EA0-4B2B9FE28038}" presName="sibTrans" presStyleCnt="0"/>
      <dgm:spPr/>
    </dgm:pt>
    <dgm:pt modelId="{D546BA14-EEFB-4113-8E8A-E7E494A0A477}" type="pres">
      <dgm:prSet presAssocID="{CB789556-C501-4D84-AFFD-BBD50450A2AE}" presName="node" presStyleLbl="node1" presStyleIdx="3" presStyleCnt="5">
        <dgm:presLayoutVars>
          <dgm:bulletEnabled val="1"/>
        </dgm:presLayoutVars>
      </dgm:prSet>
      <dgm:spPr/>
    </dgm:pt>
    <dgm:pt modelId="{4673A871-2C18-49ED-933C-B0D0E923EF4F}" type="pres">
      <dgm:prSet presAssocID="{34FA2CF1-B9CF-442A-A5A7-A4F2A7B9FDF9}" presName="sibTrans" presStyleCnt="0"/>
      <dgm:spPr/>
    </dgm:pt>
    <dgm:pt modelId="{E83D02F0-0AE4-4081-9787-711BBA9D4863}" type="pres">
      <dgm:prSet presAssocID="{74F7D23E-0A0B-40BD-B749-F521107D43C6}" presName="node" presStyleLbl="node1" presStyleIdx="4" presStyleCnt="5">
        <dgm:presLayoutVars>
          <dgm:bulletEnabled val="1"/>
        </dgm:presLayoutVars>
      </dgm:prSet>
      <dgm:spPr/>
    </dgm:pt>
  </dgm:ptLst>
  <dgm:cxnLst>
    <dgm:cxn modelId="{49BE5B21-C3CD-4920-915E-0FCDEC47CE83}" type="presOf" srcId="{CB789556-C501-4D84-AFFD-BBD50450A2AE}" destId="{D546BA14-EEFB-4113-8E8A-E7E494A0A477}" srcOrd="0" destOrd="0" presId="urn:microsoft.com/office/officeart/2005/8/layout/default"/>
    <dgm:cxn modelId="{3E295922-5929-4E3B-9142-796010C6B1BB}" type="presOf" srcId="{24C4E07D-D9A0-4FA8-9F54-084F9CF0A71B}" destId="{F8C7D8EA-37B3-4090-B201-6A91F3CC85E9}" srcOrd="0" destOrd="0" presId="urn:microsoft.com/office/officeart/2005/8/layout/default"/>
    <dgm:cxn modelId="{BEBA3C28-2842-4246-8159-AFB21FC636AA}" srcId="{3806D5BE-0B32-4799-9375-16A89FC3D49B}" destId="{74F7D23E-0A0B-40BD-B749-F521107D43C6}" srcOrd="4" destOrd="0" parTransId="{BB3DF3C3-9507-49B6-A7B4-FDED3B60EE55}" sibTransId="{A897FD37-6E49-416C-8BBA-728A3EE10374}"/>
    <dgm:cxn modelId="{2D577170-98D9-4E56-AE2B-38ECE4DC11EC}" type="presOf" srcId="{3806D5BE-0B32-4799-9375-16A89FC3D49B}" destId="{0A3D985B-4828-4655-B8EC-553A9B3676E6}" srcOrd="0" destOrd="0" presId="urn:microsoft.com/office/officeart/2005/8/layout/default"/>
    <dgm:cxn modelId="{7670CF58-4689-4608-9DFE-5C38EDD565C7}" type="presOf" srcId="{1369C7CC-A14E-4C29-9278-8F889DDB48CE}" destId="{65BB536E-0E95-4548-A8F5-47842303EADD}" srcOrd="0" destOrd="0" presId="urn:microsoft.com/office/officeart/2005/8/layout/default"/>
    <dgm:cxn modelId="{F6ED467C-50C1-4757-AAB8-D086803D4B30}" type="presOf" srcId="{F78A5318-ADA7-4E00-82AF-A0DAB8655B0B}" destId="{7B03CDFE-389D-427D-A8CF-864BCB0C7FE7}" srcOrd="0" destOrd="0" presId="urn:microsoft.com/office/officeart/2005/8/layout/default"/>
    <dgm:cxn modelId="{4BACE799-6CB8-4690-BA06-43B7AC49F5FC}" srcId="{3806D5BE-0B32-4799-9375-16A89FC3D49B}" destId="{1369C7CC-A14E-4C29-9278-8F889DDB48CE}" srcOrd="0" destOrd="0" parTransId="{C3F7EB60-125A-422D-8B03-CD862CF2D2BD}" sibTransId="{E039FECC-873C-4C73-8698-9A400FE01361}"/>
    <dgm:cxn modelId="{723196AC-3FC6-4D35-850B-4C690404925A}" srcId="{3806D5BE-0B32-4799-9375-16A89FC3D49B}" destId="{CB789556-C501-4D84-AFFD-BBD50450A2AE}" srcOrd="3" destOrd="0" parTransId="{3C52EC8F-0785-4686-ADF9-9F2F391975D4}" sibTransId="{34FA2CF1-B9CF-442A-A5A7-A4F2A7B9FDF9}"/>
    <dgm:cxn modelId="{AEE44AB7-E0C2-4088-90B6-686D323F9389}" type="presOf" srcId="{74F7D23E-0A0B-40BD-B749-F521107D43C6}" destId="{E83D02F0-0AE4-4081-9787-711BBA9D4863}" srcOrd="0" destOrd="0" presId="urn:microsoft.com/office/officeart/2005/8/layout/default"/>
    <dgm:cxn modelId="{FD0F06CF-4F00-4BC2-AB8B-200704F2D05B}" srcId="{3806D5BE-0B32-4799-9375-16A89FC3D49B}" destId="{24C4E07D-D9A0-4FA8-9F54-084F9CF0A71B}" srcOrd="1" destOrd="0" parTransId="{C01FFF08-4A11-4A21-8A79-EC1FF086ABDD}" sibTransId="{4764609B-6FBB-48ED-BCF5-28663DD6B7FC}"/>
    <dgm:cxn modelId="{F16068FD-70E7-4A09-9287-7C148BB77004}" srcId="{3806D5BE-0B32-4799-9375-16A89FC3D49B}" destId="{F78A5318-ADA7-4E00-82AF-A0DAB8655B0B}" srcOrd="2" destOrd="0" parTransId="{9935D63F-BF97-4869-8094-022856EBEE08}" sibTransId="{B07D0DCA-4989-44AE-9EA0-4B2B9FE28038}"/>
    <dgm:cxn modelId="{94204C3A-E8AB-4F2C-B0B6-D380FB6BA5FB}" type="presParOf" srcId="{0A3D985B-4828-4655-B8EC-553A9B3676E6}" destId="{65BB536E-0E95-4548-A8F5-47842303EADD}" srcOrd="0" destOrd="0" presId="urn:microsoft.com/office/officeart/2005/8/layout/default"/>
    <dgm:cxn modelId="{964D709B-96E1-4D5F-A11E-5338D5E10C8D}" type="presParOf" srcId="{0A3D985B-4828-4655-B8EC-553A9B3676E6}" destId="{ABC9B699-7E2E-4061-8DD0-6B3B608F5D30}" srcOrd="1" destOrd="0" presId="urn:microsoft.com/office/officeart/2005/8/layout/default"/>
    <dgm:cxn modelId="{37B934CF-ED39-4849-BAB6-7264BE7DE463}" type="presParOf" srcId="{0A3D985B-4828-4655-B8EC-553A9B3676E6}" destId="{F8C7D8EA-37B3-4090-B201-6A91F3CC85E9}" srcOrd="2" destOrd="0" presId="urn:microsoft.com/office/officeart/2005/8/layout/default"/>
    <dgm:cxn modelId="{4E0D2FFE-FEDB-449E-A8E9-B71BCE4380B4}" type="presParOf" srcId="{0A3D985B-4828-4655-B8EC-553A9B3676E6}" destId="{7975EBA4-C254-4CF5-9561-B054AD24990B}" srcOrd="3" destOrd="0" presId="urn:microsoft.com/office/officeart/2005/8/layout/default"/>
    <dgm:cxn modelId="{50B506AA-6DA0-4CDF-B019-15AD71A026C8}" type="presParOf" srcId="{0A3D985B-4828-4655-B8EC-553A9B3676E6}" destId="{7B03CDFE-389D-427D-A8CF-864BCB0C7FE7}" srcOrd="4" destOrd="0" presId="urn:microsoft.com/office/officeart/2005/8/layout/default"/>
    <dgm:cxn modelId="{DAEF28C6-19C3-4BF1-A914-0C1F52C4AAD8}" type="presParOf" srcId="{0A3D985B-4828-4655-B8EC-553A9B3676E6}" destId="{569CA5BC-FD13-45AD-926B-C9C9FEDD8456}" srcOrd="5" destOrd="0" presId="urn:microsoft.com/office/officeart/2005/8/layout/default"/>
    <dgm:cxn modelId="{E6112075-4BCF-4380-AA20-41AE233FE130}" type="presParOf" srcId="{0A3D985B-4828-4655-B8EC-553A9B3676E6}" destId="{D546BA14-EEFB-4113-8E8A-E7E494A0A477}" srcOrd="6" destOrd="0" presId="urn:microsoft.com/office/officeart/2005/8/layout/default"/>
    <dgm:cxn modelId="{25057FA1-3CFD-4237-AD94-2C4DF1B1168D}" type="presParOf" srcId="{0A3D985B-4828-4655-B8EC-553A9B3676E6}" destId="{4673A871-2C18-49ED-933C-B0D0E923EF4F}" srcOrd="7" destOrd="0" presId="urn:microsoft.com/office/officeart/2005/8/layout/default"/>
    <dgm:cxn modelId="{33BBB432-A341-4855-ABE2-55CCD2B88CED}" type="presParOf" srcId="{0A3D985B-4828-4655-B8EC-553A9B3676E6}" destId="{E83D02F0-0AE4-4081-9787-711BBA9D486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0D1DECE-04D9-4F46-BACD-E4C5482211D4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1297AC6-18DB-4BFD-B5F8-52EA530AC6D1}">
      <dgm:prSet/>
      <dgm:spPr/>
      <dgm:t>
        <a:bodyPr/>
        <a:lstStyle/>
        <a:p>
          <a:r>
            <a:rPr lang="en-US" dirty="0"/>
            <a:t>Called recommendations / guidelines</a:t>
          </a:r>
        </a:p>
      </dgm:t>
    </dgm:pt>
    <dgm:pt modelId="{4840C2BB-1C0D-4C50-B485-3CC0AAF21D6D}" type="parTrans" cxnId="{DC6C819E-3296-44F0-BB0F-437E59645042}">
      <dgm:prSet/>
      <dgm:spPr/>
      <dgm:t>
        <a:bodyPr/>
        <a:lstStyle/>
        <a:p>
          <a:endParaRPr lang="en-US"/>
        </a:p>
      </dgm:t>
    </dgm:pt>
    <dgm:pt modelId="{D9207F1F-E48B-4086-B199-FF6AB17AFBC6}" type="sibTrans" cxnId="{DC6C819E-3296-44F0-BB0F-437E59645042}">
      <dgm:prSet/>
      <dgm:spPr/>
      <dgm:t>
        <a:bodyPr/>
        <a:lstStyle/>
        <a:p>
          <a:endParaRPr lang="en-US"/>
        </a:p>
      </dgm:t>
    </dgm:pt>
    <dgm:pt modelId="{D6AE9960-BC03-45A3-9C44-81BCF6F7207D}">
      <dgm:prSet/>
      <dgm:spPr/>
      <dgm:t>
        <a:bodyPr/>
        <a:lstStyle/>
        <a:p>
          <a:r>
            <a:rPr lang="en-US"/>
            <a:t>Most Recent</a:t>
          </a:r>
        </a:p>
      </dgm:t>
    </dgm:pt>
    <dgm:pt modelId="{5951650F-E6D1-412D-B9E1-47EFE17A8E5F}" type="parTrans" cxnId="{7C1ED566-B16C-41CB-945B-F387F8DCA36C}">
      <dgm:prSet/>
      <dgm:spPr/>
      <dgm:t>
        <a:bodyPr/>
        <a:lstStyle/>
        <a:p>
          <a:endParaRPr lang="en-US"/>
        </a:p>
      </dgm:t>
    </dgm:pt>
    <dgm:pt modelId="{6DB82BF8-E4EE-4AEC-A51A-1AFB5554F8F0}" type="sibTrans" cxnId="{7C1ED566-B16C-41CB-945B-F387F8DCA36C}">
      <dgm:prSet/>
      <dgm:spPr/>
      <dgm:t>
        <a:bodyPr/>
        <a:lstStyle/>
        <a:p>
          <a:endParaRPr lang="en-US"/>
        </a:p>
      </dgm:t>
    </dgm:pt>
    <dgm:pt modelId="{82E48B9C-BF75-4326-8419-B949E5CA9ED1}">
      <dgm:prSet/>
      <dgm:spPr/>
      <dgm:t>
        <a:bodyPr/>
        <a:lstStyle/>
        <a:p>
          <a:r>
            <a:rPr lang="en-US"/>
            <a:t>organizational website</a:t>
          </a:r>
        </a:p>
      </dgm:t>
    </dgm:pt>
    <dgm:pt modelId="{C59197D0-19EF-4CB1-8CFD-165D11DFD34F}" type="parTrans" cxnId="{2D44519A-F7CE-4BA7-A0A2-9F1AAB3716AB}">
      <dgm:prSet/>
      <dgm:spPr/>
      <dgm:t>
        <a:bodyPr/>
        <a:lstStyle/>
        <a:p>
          <a:endParaRPr lang="en-US"/>
        </a:p>
      </dgm:t>
    </dgm:pt>
    <dgm:pt modelId="{1EAD86E5-523A-45AF-9CE9-9B84BA499E97}" type="sibTrans" cxnId="{2D44519A-F7CE-4BA7-A0A2-9F1AAB3716AB}">
      <dgm:prSet/>
      <dgm:spPr/>
      <dgm:t>
        <a:bodyPr/>
        <a:lstStyle/>
        <a:p>
          <a:endParaRPr lang="en-US"/>
        </a:p>
      </dgm:t>
    </dgm:pt>
    <dgm:pt modelId="{8BC489CB-353C-4BE2-8EC6-F0508A941425}">
      <dgm:prSet/>
      <dgm:spPr/>
      <dgm:t>
        <a:bodyPr/>
        <a:lstStyle/>
        <a:p>
          <a:r>
            <a:rPr lang="en-US"/>
            <a:t>Insurance website</a:t>
          </a:r>
        </a:p>
      </dgm:t>
    </dgm:pt>
    <dgm:pt modelId="{8519BC80-D028-4027-B2CD-88DAD4C80E4C}" type="parTrans" cxnId="{13FDC69B-67FE-4BCD-9696-DB46C53BECD3}">
      <dgm:prSet/>
      <dgm:spPr/>
      <dgm:t>
        <a:bodyPr/>
        <a:lstStyle/>
        <a:p>
          <a:endParaRPr lang="en-US"/>
        </a:p>
      </dgm:t>
    </dgm:pt>
    <dgm:pt modelId="{30DF14F3-18DB-4787-8270-0214D95D689C}" type="sibTrans" cxnId="{13FDC69B-67FE-4BCD-9696-DB46C53BECD3}">
      <dgm:prSet/>
      <dgm:spPr/>
      <dgm:t>
        <a:bodyPr/>
        <a:lstStyle/>
        <a:p>
          <a:endParaRPr lang="en-US"/>
        </a:p>
      </dgm:t>
    </dgm:pt>
    <dgm:pt modelId="{4C3AF892-CFF5-4541-90F4-D9ADD5FD41A4}">
      <dgm:prSet/>
      <dgm:spPr/>
      <dgm:t>
        <a:bodyPr/>
        <a:lstStyle/>
        <a:p>
          <a:r>
            <a:rPr lang="en-US" dirty="0"/>
            <a:t>Many are just “Organizational Recommendations”</a:t>
          </a:r>
        </a:p>
      </dgm:t>
    </dgm:pt>
    <dgm:pt modelId="{E49A8098-75CD-4863-8B36-8904BF3C91EB}" type="parTrans" cxnId="{4B4B2A67-0A66-4F56-A692-BC611CDB0E75}">
      <dgm:prSet/>
      <dgm:spPr/>
      <dgm:t>
        <a:bodyPr/>
        <a:lstStyle/>
        <a:p>
          <a:endParaRPr lang="en-US"/>
        </a:p>
      </dgm:t>
    </dgm:pt>
    <dgm:pt modelId="{46B01EB3-8690-4FA7-858C-3F9BA545EBFC}" type="sibTrans" cxnId="{4B4B2A67-0A66-4F56-A692-BC611CDB0E75}">
      <dgm:prSet/>
      <dgm:spPr/>
      <dgm:t>
        <a:bodyPr/>
        <a:lstStyle/>
        <a:p>
          <a:endParaRPr lang="en-US"/>
        </a:p>
      </dgm:t>
    </dgm:pt>
    <dgm:pt modelId="{CEC7188B-AA41-49D3-8167-E8708A9E1D41}">
      <dgm:prSet/>
      <dgm:spPr/>
      <dgm:t>
        <a:bodyPr/>
        <a:lstStyle/>
        <a:p>
          <a:r>
            <a:rPr lang="en-US" dirty="0"/>
            <a:t>Physicians may differ</a:t>
          </a:r>
        </a:p>
      </dgm:t>
    </dgm:pt>
    <dgm:pt modelId="{0F5F10EF-9C78-429D-A822-5A968F7A5880}" type="parTrans" cxnId="{A9B0B403-1729-41C1-BB56-9D2700141320}">
      <dgm:prSet/>
      <dgm:spPr/>
      <dgm:t>
        <a:bodyPr/>
        <a:lstStyle/>
        <a:p>
          <a:endParaRPr lang="en-US"/>
        </a:p>
      </dgm:t>
    </dgm:pt>
    <dgm:pt modelId="{C8ABA38F-D1E3-4B50-A555-9E8BEDEEAD82}" type="sibTrans" cxnId="{A9B0B403-1729-41C1-BB56-9D2700141320}">
      <dgm:prSet/>
      <dgm:spPr/>
      <dgm:t>
        <a:bodyPr/>
        <a:lstStyle/>
        <a:p>
          <a:endParaRPr lang="en-US"/>
        </a:p>
      </dgm:t>
    </dgm:pt>
    <dgm:pt modelId="{60EF9812-9116-4D82-9D4A-2E01AF1716A4}">
      <dgm:prSet/>
      <dgm:spPr/>
      <dgm:t>
        <a:bodyPr/>
        <a:lstStyle/>
        <a:p>
          <a:r>
            <a:rPr lang="en-US" i="1" dirty="0"/>
            <a:t>Shared decision making </a:t>
          </a:r>
          <a:r>
            <a:rPr lang="en-US" dirty="0"/>
            <a:t>encourages patient-doctor communication</a:t>
          </a:r>
        </a:p>
      </dgm:t>
    </dgm:pt>
    <dgm:pt modelId="{67957C0C-30D8-4388-9A99-000F912C0E29}" type="parTrans" cxnId="{EBF21AA8-8FD4-4933-A141-E2A4E85EF988}">
      <dgm:prSet/>
      <dgm:spPr/>
      <dgm:t>
        <a:bodyPr/>
        <a:lstStyle/>
        <a:p>
          <a:endParaRPr lang="en-US"/>
        </a:p>
      </dgm:t>
    </dgm:pt>
    <dgm:pt modelId="{120A2C10-9455-49F9-9688-066B7E34BB93}" type="sibTrans" cxnId="{EBF21AA8-8FD4-4933-A141-E2A4E85EF988}">
      <dgm:prSet/>
      <dgm:spPr/>
      <dgm:t>
        <a:bodyPr/>
        <a:lstStyle/>
        <a:p>
          <a:endParaRPr lang="en-US"/>
        </a:p>
      </dgm:t>
    </dgm:pt>
    <dgm:pt modelId="{B75157A9-7F75-486A-BA45-AF2543026DDF}" type="pres">
      <dgm:prSet presAssocID="{70D1DECE-04D9-4F46-BACD-E4C5482211D4}" presName="Name0" presStyleCnt="0">
        <dgm:presLayoutVars>
          <dgm:dir/>
          <dgm:animLvl val="lvl"/>
          <dgm:resizeHandles val="exact"/>
        </dgm:presLayoutVars>
      </dgm:prSet>
      <dgm:spPr/>
    </dgm:pt>
    <dgm:pt modelId="{BD2330A1-3D49-4F77-8B33-35DB024E48E4}" type="pres">
      <dgm:prSet presAssocID="{31297AC6-18DB-4BFD-B5F8-52EA530AC6D1}" presName="composite" presStyleCnt="0"/>
      <dgm:spPr/>
    </dgm:pt>
    <dgm:pt modelId="{82A3D89D-10F5-4514-95B6-410A57BFC695}" type="pres">
      <dgm:prSet presAssocID="{31297AC6-18DB-4BFD-B5F8-52EA530AC6D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06AD341-83DA-49B5-A18F-9FB4F75545A6}" type="pres">
      <dgm:prSet presAssocID="{31297AC6-18DB-4BFD-B5F8-52EA530AC6D1}" presName="desTx" presStyleLbl="alignAccFollowNode1" presStyleIdx="0" presStyleCnt="3">
        <dgm:presLayoutVars>
          <dgm:bulletEnabled val="1"/>
        </dgm:presLayoutVars>
      </dgm:prSet>
      <dgm:spPr/>
    </dgm:pt>
    <dgm:pt modelId="{3DDA8B0E-FF38-47F7-B8A7-990AE1F903D7}" type="pres">
      <dgm:prSet presAssocID="{D9207F1F-E48B-4086-B199-FF6AB17AFBC6}" presName="space" presStyleCnt="0"/>
      <dgm:spPr/>
    </dgm:pt>
    <dgm:pt modelId="{67D164A3-5FA2-4E2D-89AB-AFE9BA7FA7EB}" type="pres">
      <dgm:prSet presAssocID="{D6AE9960-BC03-45A3-9C44-81BCF6F7207D}" presName="composite" presStyleCnt="0"/>
      <dgm:spPr/>
    </dgm:pt>
    <dgm:pt modelId="{44275D32-C97F-4641-AB73-5203E2519D0F}" type="pres">
      <dgm:prSet presAssocID="{D6AE9960-BC03-45A3-9C44-81BCF6F7207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E640949-527F-44CC-B5B1-E04FB1F206FD}" type="pres">
      <dgm:prSet presAssocID="{D6AE9960-BC03-45A3-9C44-81BCF6F7207D}" presName="desTx" presStyleLbl="alignAccFollowNode1" presStyleIdx="1" presStyleCnt="3">
        <dgm:presLayoutVars>
          <dgm:bulletEnabled val="1"/>
        </dgm:presLayoutVars>
      </dgm:prSet>
      <dgm:spPr/>
    </dgm:pt>
    <dgm:pt modelId="{002E00A9-3252-4484-BA09-D69BF35346B4}" type="pres">
      <dgm:prSet presAssocID="{6DB82BF8-E4EE-4AEC-A51A-1AFB5554F8F0}" presName="space" presStyleCnt="0"/>
      <dgm:spPr/>
    </dgm:pt>
    <dgm:pt modelId="{3EAEFFB6-BE6C-4A98-AB67-D014F09DB32D}" type="pres">
      <dgm:prSet presAssocID="{4C3AF892-CFF5-4541-90F4-D9ADD5FD41A4}" presName="composite" presStyleCnt="0"/>
      <dgm:spPr/>
    </dgm:pt>
    <dgm:pt modelId="{F7C11B53-70F9-425E-9F7B-CAC0FA7F9EE5}" type="pres">
      <dgm:prSet presAssocID="{4C3AF892-CFF5-4541-90F4-D9ADD5FD41A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6694B16-5A92-4962-BECC-8FB2D7920C24}" type="pres">
      <dgm:prSet presAssocID="{4C3AF892-CFF5-4541-90F4-D9ADD5FD41A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9B0B403-1729-41C1-BB56-9D2700141320}" srcId="{4C3AF892-CFF5-4541-90F4-D9ADD5FD41A4}" destId="{CEC7188B-AA41-49D3-8167-E8708A9E1D41}" srcOrd="0" destOrd="0" parTransId="{0F5F10EF-9C78-429D-A822-5A968F7A5880}" sibTransId="{C8ABA38F-D1E3-4B50-A555-9E8BEDEEAD82}"/>
    <dgm:cxn modelId="{AD14F41D-BC44-4B8A-BCC5-B9CF5C9687F1}" type="presOf" srcId="{82E48B9C-BF75-4326-8419-B949E5CA9ED1}" destId="{2E640949-527F-44CC-B5B1-E04FB1F206FD}" srcOrd="0" destOrd="0" presId="urn:microsoft.com/office/officeart/2005/8/layout/hList1"/>
    <dgm:cxn modelId="{1443A722-66A9-401E-8C4C-14E5F9854016}" type="presOf" srcId="{8BC489CB-353C-4BE2-8EC6-F0508A941425}" destId="{2E640949-527F-44CC-B5B1-E04FB1F206FD}" srcOrd="0" destOrd="1" presId="urn:microsoft.com/office/officeart/2005/8/layout/hList1"/>
    <dgm:cxn modelId="{7C1ED566-B16C-41CB-945B-F387F8DCA36C}" srcId="{70D1DECE-04D9-4F46-BACD-E4C5482211D4}" destId="{D6AE9960-BC03-45A3-9C44-81BCF6F7207D}" srcOrd="1" destOrd="0" parTransId="{5951650F-E6D1-412D-B9E1-47EFE17A8E5F}" sibTransId="{6DB82BF8-E4EE-4AEC-A51A-1AFB5554F8F0}"/>
    <dgm:cxn modelId="{4B4B2A67-0A66-4F56-A692-BC611CDB0E75}" srcId="{70D1DECE-04D9-4F46-BACD-E4C5482211D4}" destId="{4C3AF892-CFF5-4541-90F4-D9ADD5FD41A4}" srcOrd="2" destOrd="0" parTransId="{E49A8098-75CD-4863-8B36-8904BF3C91EB}" sibTransId="{46B01EB3-8690-4FA7-858C-3F9BA545EBFC}"/>
    <dgm:cxn modelId="{A1563468-7BCC-4441-9125-7083BA2D4B2D}" type="presOf" srcId="{CEC7188B-AA41-49D3-8167-E8708A9E1D41}" destId="{E6694B16-5A92-4962-BECC-8FB2D7920C24}" srcOrd="0" destOrd="0" presId="urn:microsoft.com/office/officeart/2005/8/layout/hList1"/>
    <dgm:cxn modelId="{00359070-4971-4045-A1A3-0EF6EBB46D4E}" type="presOf" srcId="{D6AE9960-BC03-45A3-9C44-81BCF6F7207D}" destId="{44275D32-C97F-4641-AB73-5203E2519D0F}" srcOrd="0" destOrd="0" presId="urn:microsoft.com/office/officeart/2005/8/layout/hList1"/>
    <dgm:cxn modelId="{D5F18F8D-C40D-4AF4-9686-869B869D8AC8}" type="presOf" srcId="{60EF9812-9116-4D82-9D4A-2E01AF1716A4}" destId="{E6694B16-5A92-4962-BECC-8FB2D7920C24}" srcOrd="0" destOrd="1" presId="urn:microsoft.com/office/officeart/2005/8/layout/hList1"/>
    <dgm:cxn modelId="{2D44519A-F7CE-4BA7-A0A2-9F1AAB3716AB}" srcId="{D6AE9960-BC03-45A3-9C44-81BCF6F7207D}" destId="{82E48B9C-BF75-4326-8419-B949E5CA9ED1}" srcOrd="0" destOrd="0" parTransId="{C59197D0-19EF-4CB1-8CFD-165D11DFD34F}" sibTransId="{1EAD86E5-523A-45AF-9CE9-9B84BA499E97}"/>
    <dgm:cxn modelId="{13FDC69B-67FE-4BCD-9696-DB46C53BECD3}" srcId="{D6AE9960-BC03-45A3-9C44-81BCF6F7207D}" destId="{8BC489CB-353C-4BE2-8EC6-F0508A941425}" srcOrd="1" destOrd="0" parTransId="{8519BC80-D028-4027-B2CD-88DAD4C80E4C}" sibTransId="{30DF14F3-18DB-4787-8270-0214D95D689C}"/>
    <dgm:cxn modelId="{DC6C819E-3296-44F0-BB0F-437E59645042}" srcId="{70D1DECE-04D9-4F46-BACD-E4C5482211D4}" destId="{31297AC6-18DB-4BFD-B5F8-52EA530AC6D1}" srcOrd="0" destOrd="0" parTransId="{4840C2BB-1C0D-4C50-B485-3CC0AAF21D6D}" sibTransId="{D9207F1F-E48B-4086-B199-FF6AB17AFBC6}"/>
    <dgm:cxn modelId="{EBF21AA8-8FD4-4933-A141-E2A4E85EF988}" srcId="{4C3AF892-CFF5-4541-90F4-D9ADD5FD41A4}" destId="{60EF9812-9116-4D82-9D4A-2E01AF1716A4}" srcOrd="1" destOrd="0" parTransId="{67957C0C-30D8-4388-9A99-000F912C0E29}" sibTransId="{120A2C10-9455-49F9-9688-066B7E34BB93}"/>
    <dgm:cxn modelId="{D02893BD-6628-4BFF-9C58-E5D210D937BC}" type="presOf" srcId="{70D1DECE-04D9-4F46-BACD-E4C5482211D4}" destId="{B75157A9-7F75-486A-BA45-AF2543026DDF}" srcOrd="0" destOrd="0" presId="urn:microsoft.com/office/officeart/2005/8/layout/hList1"/>
    <dgm:cxn modelId="{B5771CE9-929E-4B5E-8F89-567358EF5115}" type="presOf" srcId="{31297AC6-18DB-4BFD-B5F8-52EA530AC6D1}" destId="{82A3D89D-10F5-4514-95B6-410A57BFC695}" srcOrd="0" destOrd="0" presId="urn:microsoft.com/office/officeart/2005/8/layout/hList1"/>
    <dgm:cxn modelId="{B14D4FEA-7099-4FE6-912F-79D68504AEB9}" type="presOf" srcId="{4C3AF892-CFF5-4541-90F4-D9ADD5FD41A4}" destId="{F7C11B53-70F9-425E-9F7B-CAC0FA7F9EE5}" srcOrd="0" destOrd="0" presId="urn:microsoft.com/office/officeart/2005/8/layout/hList1"/>
    <dgm:cxn modelId="{BDE88CD4-9C3D-4BAD-B34B-2E9102C43AD9}" type="presParOf" srcId="{B75157A9-7F75-486A-BA45-AF2543026DDF}" destId="{BD2330A1-3D49-4F77-8B33-35DB024E48E4}" srcOrd="0" destOrd="0" presId="urn:microsoft.com/office/officeart/2005/8/layout/hList1"/>
    <dgm:cxn modelId="{4009BE0B-36BE-45C8-9025-7E38E964DF5B}" type="presParOf" srcId="{BD2330A1-3D49-4F77-8B33-35DB024E48E4}" destId="{82A3D89D-10F5-4514-95B6-410A57BFC695}" srcOrd="0" destOrd="0" presId="urn:microsoft.com/office/officeart/2005/8/layout/hList1"/>
    <dgm:cxn modelId="{595882AF-5006-46AD-924D-30934B4FD35E}" type="presParOf" srcId="{BD2330A1-3D49-4F77-8B33-35DB024E48E4}" destId="{206AD341-83DA-49B5-A18F-9FB4F75545A6}" srcOrd="1" destOrd="0" presId="urn:microsoft.com/office/officeart/2005/8/layout/hList1"/>
    <dgm:cxn modelId="{87936B0F-32FC-41E9-B313-5207F1CBF9FE}" type="presParOf" srcId="{B75157A9-7F75-486A-BA45-AF2543026DDF}" destId="{3DDA8B0E-FF38-47F7-B8A7-990AE1F903D7}" srcOrd="1" destOrd="0" presId="urn:microsoft.com/office/officeart/2005/8/layout/hList1"/>
    <dgm:cxn modelId="{1CB46BFE-5487-45A4-8ED1-082FEFD41608}" type="presParOf" srcId="{B75157A9-7F75-486A-BA45-AF2543026DDF}" destId="{67D164A3-5FA2-4E2D-89AB-AFE9BA7FA7EB}" srcOrd="2" destOrd="0" presId="urn:microsoft.com/office/officeart/2005/8/layout/hList1"/>
    <dgm:cxn modelId="{8F41BC2A-CF5D-40F6-9C80-34E02E72FB89}" type="presParOf" srcId="{67D164A3-5FA2-4E2D-89AB-AFE9BA7FA7EB}" destId="{44275D32-C97F-4641-AB73-5203E2519D0F}" srcOrd="0" destOrd="0" presId="urn:microsoft.com/office/officeart/2005/8/layout/hList1"/>
    <dgm:cxn modelId="{83AB14E5-047A-4A86-AE18-6C940B957A74}" type="presParOf" srcId="{67D164A3-5FA2-4E2D-89AB-AFE9BA7FA7EB}" destId="{2E640949-527F-44CC-B5B1-E04FB1F206FD}" srcOrd="1" destOrd="0" presId="urn:microsoft.com/office/officeart/2005/8/layout/hList1"/>
    <dgm:cxn modelId="{833F50F9-1C4C-4D9A-83A5-AE03C675831C}" type="presParOf" srcId="{B75157A9-7F75-486A-BA45-AF2543026DDF}" destId="{002E00A9-3252-4484-BA09-D69BF35346B4}" srcOrd="3" destOrd="0" presId="urn:microsoft.com/office/officeart/2005/8/layout/hList1"/>
    <dgm:cxn modelId="{5964EDAA-D841-43ED-AD6A-4C9E4A0876B5}" type="presParOf" srcId="{B75157A9-7F75-486A-BA45-AF2543026DDF}" destId="{3EAEFFB6-BE6C-4A98-AB67-D014F09DB32D}" srcOrd="4" destOrd="0" presId="urn:microsoft.com/office/officeart/2005/8/layout/hList1"/>
    <dgm:cxn modelId="{187C3F32-0311-4F2E-B52B-7CE0C5927E51}" type="presParOf" srcId="{3EAEFFB6-BE6C-4A98-AB67-D014F09DB32D}" destId="{F7C11B53-70F9-425E-9F7B-CAC0FA7F9EE5}" srcOrd="0" destOrd="0" presId="urn:microsoft.com/office/officeart/2005/8/layout/hList1"/>
    <dgm:cxn modelId="{E59BF4EE-5E90-44F1-B428-A0EE5220FE77}" type="presParOf" srcId="{3EAEFFB6-BE6C-4A98-AB67-D014F09DB32D}" destId="{E6694B16-5A92-4962-BECC-8FB2D7920C2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9F8DCD-2D85-4ADA-A57D-40E6B8BA998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F93DFD4-802B-4904-884C-FD00C20407CC}">
      <dgm:prSet/>
      <dgm:spPr/>
      <dgm:t>
        <a:bodyPr/>
        <a:lstStyle/>
        <a:p>
          <a:r>
            <a:rPr lang="en-US"/>
            <a:t>Point of Contact and Care for Breast Cancer Patients.</a:t>
          </a:r>
        </a:p>
      </dgm:t>
    </dgm:pt>
    <dgm:pt modelId="{4F6CC90D-3264-4810-A08F-2E7AFDB2C844}" type="parTrans" cxnId="{87F3411C-3385-4100-B2B1-09C4162821C3}">
      <dgm:prSet/>
      <dgm:spPr/>
      <dgm:t>
        <a:bodyPr/>
        <a:lstStyle/>
        <a:p>
          <a:endParaRPr lang="en-US"/>
        </a:p>
      </dgm:t>
    </dgm:pt>
    <dgm:pt modelId="{9583F7A2-F08D-4404-BE3A-253CF2A09DD4}" type="sibTrans" cxnId="{87F3411C-3385-4100-B2B1-09C4162821C3}">
      <dgm:prSet/>
      <dgm:spPr/>
      <dgm:t>
        <a:bodyPr/>
        <a:lstStyle/>
        <a:p>
          <a:endParaRPr lang="en-US"/>
        </a:p>
      </dgm:t>
    </dgm:pt>
    <dgm:pt modelId="{327213C5-EE6C-4E97-9A93-A4406EC1DC2B}">
      <dgm:prSet/>
      <dgm:spPr/>
      <dgm:t>
        <a:bodyPr/>
        <a:lstStyle/>
        <a:p>
          <a:r>
            <a:rPr lang="en-US"/>
            <a:t>Act as a resource for breast cancer survivors, patients and family.</a:t>
          </a:r>
        </a:p>
      </dgm:t>
    </dgm:pt>
    <dgm:pt modelId="{57A77FDA-16E8-48AD-BAE6-EB5C2F429CB3}" type="parTrans" cxnId="{5A654660-0C7B-43EE-ADF2-D2A1AC5D817A}">
      <dgm:prSet/>
      <dgm:spPr/>
      <dgm:t>
        <a:bodyPr/>
        <a:lstStyle/>
        <a:p>
          <a:endParaRPr lang="en-US"/>
        </a:p>
      </dgm:t>
    </dgm:pt>
    <dgm:pt modelId="{58AC672B-4A8E-4EE9-93BF-91D6A0B0478A}" type="sibTrans" cxnId="{5A654660-0C7B-43EE-ADF2-D2A1AC5D817A}">
      <dgm:prSet/>
      <dgm:spPr/>
      <dgm:t>
        <a:bodyPr/>
        <a:lstStyle/>
        <a:p>
          <a:endParaRPr lang="en-US"/>
        </a:p>
      </dgm:t>
    </dgm:pt>
    <dgm:pt modelId="{197A09AE-D237-4B59-99CA-BB7C0044641E}" type="pres">
      <dgm:prSet presAssocID="{3A9F8DCD-2D85-4ADA-A57D-40E6B8BA998C}" presName="linear" presStyleCnt="0">
        <dgm:presLayoutVars>
          <dgm:animLvl val="lvl"/>
          <dgm:resizeHandles val="exact"/>
        </dgm:presLayoutVars>
      </dgm:prSet>
      <dgm:spPr/>
    </dgm:pt>
    <dgm:pt modelId="{C0769D1F-7E4F-4945-BB1C-D77DE6628E79}" type="pres">
      <dgm:prSet presAssocID="{4F93DFD4-802B-4904-884C-FD00C20407C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6AAB085-B1FC-4EF1-ABC2-80DB9E0EA883}" type="pres">
      <dgm:prSet presAssocID="{9583F7A2-F08D-4404-BE3A-253CF2A09DD4}" presName="spacer" presStyleCnt="0"/>
      <dgm:spPr/>
    </dgm:pt>
    <dgm:pt modelId="{3B17C25C-DAD0-428E-B10B-E1A7026DB82B}" type="pres">
      <dgm:prSet presAssocID="{327213C5-EE6C-4E97-9A93-A4406EC1DC2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7F3411C-3385-4100-B2B1-09C4162821C3}" srcId="{3A9F8DCD-2D85-4ADA-A57D-40E6B8BA998C}" destId="{4F93DFD4-802B-4904-884C-FD00C20407CC}" srcOrd="0" destOrd="0" parTransId="{4F6CC90D-3264-4810-A08F-2E7AFDB2C844}" sibTransId="{9583F7A2-F08D-4404-BE3A-253CF2A09DD4}"/>
    <dgm:cxn modelId="{5A654660-0C7B-43EE-ADF2-D2A1AC5D817A}" srcId="{3A9F8DCD-2D85-4ADA-A57D-40E6B8BA998C}" destId="{327213C5-EE6C-4E97-9A93-A4406EC1DC2B}" srcOrd="1" destOrd="0" parTransId="{57A77FDA-16E8-48AD-BAE6-EB5C2F429CB3}" sibTransId="{58AC672B-4A8E-4EE9-93BF-91D6A0B0478A}"/>
    <dgm:cxn modelId="{005D4E4D-3F41-40FF-AE67-750A5853E832}" type="presOf" srcId="{327213C5-EE6C-4E97-9A93-A4406EC1DC2B}" destId="{3B17C25C-DAD0-428E-B10B-E1A7026DB82B}" srcOrd="0" destOrd="0" presId="urn:microsoft.com/office/officeart/2005/8/layout/vList2"/>
    <dgm:cxn modelId="{42C92458-40E2-4350-8B81-13056F88440A}" type="presOf" srcId="{3A9F8DCD-2D85-4ADA-A57D-40E6B8BA998C}" destId="{197A09AE-D237-4B59-99CA-BB7C0044641E}" srcOrd="0" destOrd="0" presId="urn:microsoft.com/office/officeart/2005/8/layout/vList2"/>
    <dgm:cxn modelId="{0B41ADED-8914-45B1-A63F-497551B2A455}" type="presOf" srcId="{4F93DFD4-802B-4904-884C-FD00C20407CC}" destId="{C0769D1F-7E4F-4945-BB1C-D77DE6628E79}" srcOrd="0" destOrd="0" presId="urn:microsoft.com/office/officeart/2005/8/layout/vList2"/>
    <dgm:cxn modelId="{A8D4B4E0-CB0F-40B4-AC88-A3D30D849064}" type="presParOf" srcId="{197A09AE-D237-4B59-99CA-BB7C0044641E}" destId="{C0769D1F-7E4F-4945-BB1C-D77DE6628E79}" srcOrd="0" destOrd="0" presId="urn:microsoft.com/office/officeart/2005/8/layout/vList2"/>
    <dgm:cxn modelId="{985762DC-5069-42D0-9FAA-8C69B87138E8}" type="presParOf" srcId="{197A09AE-D237-4B59-99CA-BB7C0044641E}" destId="{56AAB085-B1FC-4EF1-ABC2-80DB9E0EA883}" srcOrd="1" destOrd="0" presId="urn:microsoft.com/office/officeart/2005/8/layout/vList2"/>
    <dgm:cxn modelId="{5C1AE947-82FA-4AFD-A203-182C3844485A}" type="presParOf" srcId="{197A09AE-D237-4B59-99CA-BB7C0044641E}" destId="{3B17C25C-DAD0-428E-B10B-E1A7026DB82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A660FB-2A7E-4B17-9BA9-B49E66C1946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4263F4E-06C9-4578-BC15-52F2B14A649D}">
      <dgm:prSet/>
      <dgm:spPr/>
      <dgm:t>
        <a:bodyPr/>
        <a:lstStyle/>
        <a:p>
          <a:r>
            <a:rPr lang="en-US"/>
            <a:t>Defined as ANY mammography screening modality</a:t>
          </a:r>
        </a:p>
      </dgm:t>
    </dgm:pt>
    <dgm:pt modelId="{5039A1A2-09F5-4DF3-AC06-F1A4992A1613}" type="parTrans" cxnId="{F47BADFA-F1DE-49D4-9EDA-16372D45586D}">
      <dgm:prSet/>
      <dgm:spPr/>
      <dgm:t>
        <a:bodyPr/>
        <a:lstStyle/>
        <a:p>
          <a:endParaRPr lang="en-US"/>
        </a:p>
      </dgm:t>
    </dgm:pt>
    <dgm:pt modelId="{E45A5AAD-2EBD-4EB4-9A4C-8BEC24238E4F}" type="sibTrans" cxnId="{F47BADFA-F1DE-49D4-9EDA-16372D45586D}">
      <dgm:prSet/>
      <dgm:spPr/>
      <dgm:t>
        <a:bodyPr/>
        <a:lstStyle/>
        <a:p>
          <a:endParaRPr lang="en-US"/>
        </a:p>
      </dgm:t>
    </dgm:pt>
    <dgm:pt modelId="{F0E0E364-DF18-44A2-B6EF-858154B5D7D4}">
      <dgm:prSet/>
      <dgm:spPr/>
      <dgm:t>
        <a:bodyPr/>
        <a:lstStyle/>
        <a:p>
          <a:r>
            <a:rPr lang="en-US"/>
            <a:t>Film or digital mammography (2D, Color)</a:t>
          </a:r>
        </a:p>
      </dgm:t>
    </dgm:pt>
    <dgm:pt modelId="{4BF2977A-C273-4D77-81D8-0313FF700563}" type="parTrans" cxnId="{5C6E0BA0-1467-4A15-AD52-3D66E0873EB8}">
      <dgm:prSet/>
      <dgm:spPr/>
      <dgm:t>
        <a:bodyPr/>
        <a:lstStyle/>
        <a:p>
          <a:endParaRPr lang="en-US"/>
        </a:p>
      </dgm:t>
    </dgm:pt>
    <dgm:pt modelId="{E8756C57-C3BA-42A6-8652-FF3ABCBF2FEC}" type="sibTrans" cxnId="{5C6E0BA0-1467-4A15-AD52-3D66E0873EB8}">
      <dgm:prSet/>
      <dgm:spPr/>
      <dgm:t>
        <a:bodyPr/>
        <a:lstStyle/>
        <a:p>
          <a:endParaRPr lang="en-US"/>
        </a:p>
      </dgm:t>
    </dgm:pt>
    <dgm:pt modelId="{559B419D-4C8A-4F3B-BDA2-80389C76F63D}">
      <dgm:prSet/>
      <dgm:spPr/>
      <dgm:t>
        <a:bodyPr/>
        <a:lstStyle/>
        <a:p>
          <a:r>
            <a:rPr lang="en-US"/>
            <a:t>Digital breast tomosynthesis (3D mammography)</a:t>
          </a:r>
        </a:p>
      </dgm:t>
    </dgm:pt>
    <dgm:pt modelId="{8896C201-3E2D-4C54-AC57-920E0FD51A2F}" type="parTrans" cxnId="{2C78DEA7-E562-4A2F-9255-193423165EBC}">
      <dgm:prSet/>
      <dgm:spPr/>
      <dgm:t>
        <a:bodyPr/>
        <a:lstStyle/>
        <a:p>
          <a:endParaRPr lang="en-US"/>
        </a:p>
      </dgm:t>
    </dgm:pt>
    <dgm:pt modelId="{9E10A9AC-3A88-44C8-BF3C-E4485A848B51}" type="sibTrans" cxnId="{2C78DEA7-E562-4A2F-9255-193423165EBC}">
      <dgm:prSet/>
      <dgm:spPr/>
      <dgm:t>
        <a:bodyPr/>
        <a:lstStyle/>
        <a:p>
          <a:endParaRPr lang="en-US"/>
        </a:p>
      </dgm:t>
    </dgm:pt>
    <dgm:pt modelId="{C82FB5AF-1F10-47B8-A6B3-13BA12784F1D}" type="pres">
      <dgm:prSet presAssocID="{52A660FB-2A7E-4B17-9BA9-B49E66C19469}" presName="linear" presStyleCnt="0">
        <dgm:presLayoutVars>
          <dgm:animLvl val="lvl"/>
          <dgm:resizeHandles val="exact"/>
        </dgm:presLayoutVars>
      </dgm:prSet>
      <dgm:spPr/>
    </dgm:pt>
    <dgm:pt modelId="{7C8EA3F0-65A1-436A-AD8B-4D9EDF1F10F6}" type="pres">
      <dgm:prSet presAssocID="{44263F4E-06C9-4578-BC15-52F2B14A649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42E5FF2-A758-4E5D-91F8-036E2FD2A643}" type="pres">
      <dgm:prSet presAssocID="{E45A5AAD-2EBD-4EB4-9A4C-8BEC24238E4F}" presName="spacer" presStyleCnt="0"/>
      <dgm:spPr/>
    </dgm:pt>
    <dgm:pt modelId="{8D363E4C-3300-4560-B3D3-704D3730B4EB}" type="pres">
      <dgm:prSet presAssocID="{F0E0E364-DF18-44A2-B6EF-858154B5D7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1F7BFB6-AFCD-4151-9A14-00C0DDCB07B0}" type="pres">
      <dgm:prSet presAssocID="{E8756C57-C3BA-42A6-8652-FF3ABCBF2FEC}" presName="spacer" presStyleCnt="0"/>
      <dgm:spPr/>
    </dgm:pt>
    <dgm:pt modelId="{8CDCCA39-E3B2-40E2-88F6-2D4E2E6A96FA}" type="pres">
      <dgm:prSet presAssocID="{559B419D-4C8A-4F3B-BDA2-80389C76F63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FAE5F02-0DA8-4FA6-A1B5-833409D9431B}" type="presOf" srcId="{F0E0E364-DF18-44A2-B6EF-858154B5D7D4}" destId="{8D363E4C-3300-4560-B3D3-704D3730B4EB}" srcOrd="0" destOrd="0" presId="urn:microsoft.com/office/officeart/2005/8/layout/vList2"/>
    <dgm:cxn modelId="{ED6C0B2C-70EA-4E74-BF54-18764912356C}" type="presOf" srcId="{44263F4E-06C9-4578-BC15-52F2B14A649D}" destId="{7C8EA3F0-65A1-436A-AD8B-4D9EDF1F10F6}" srcOrd="0" destOrd="0" presId="urn:microsoft.com/office/officeart/2005/8/layout/vList2"/>
    <dgm:cxn modelId="{13E7FE30-BDC9-49DB-9B7A-2DB5BC52E403}" type="presOf" srcId="{52A660FB-2A7E-4B17-9BA9-B49E66C19469}" destId="{C82FB5AF-1F10-47B8-A6B3-13BA12784F1D}" srcOrd="0" destOrd="0" presId="urn:microsoft.com/office/officeart/2005/8/layout/vList2"/>
    <dgm:cxn modelId="{97F9B27C-CF00-4B13-83DF-D151BD3ED8CA}" type="presOf" srcId="{559B419D-4C8A-4F3B-BDA2-80389C76F63D}" destId="{8CDCCA39-E3B2-40E2-88F6-2D4E2E6A96FA}" srcOrd="0" destOrd="0" presId="urn:microsoft.com/office/officeart/2005/8/layout/vList2"/>
    <dgm:cxn modelId="{5C6E0BA0-1467-4A15-AD52-3D66E0873EB8}" srcId="{52A660FB-2A7E-4B17-9BA9-B49E66C19469}" destId="{F0E0E364-DF18-44A2-B6EF-858154B5D7D4}" srcOrd="1" destOrd="0" parTransId="{4BF2977A-C273-4D77-81D8-0313FF700563}" sibTransId="{E8756C57-C3BA-42A6-8652-FF3ABCBF2FEC}"/>
    <dgm:cxn modelId="{2C78DEA7-E562-4A2F-9255-193423165EBC}" srcId="{52A660FB-2A7E-4B17-9BA9-B49E66C19469}" destId="{559B419D-4C8A-4F3B-BDA2-80389C76F63D}" srcOrd="2" destOrd="0" parTransId="{8896C201-3E2D-4C54-AC57-920E0FD51A2F}" sibTransId="{9E10A9AC-3A88-44C8-BF3C-E4485A848B51}"/>
    <dgm:cxn modelId="{F47BADFA-F1DE-49D4-9EDA-16372D45586D}" srcId="{52A660FB-2A7E-4B17-9BA9-B49E66C19469}" destId="{44263F4E-06C9-4578-BC15-52F2B14A649D}" srcOrd="0" destOrd="0" parTransId="{5039A1A2-09F5-4DF3-AC06-F1A4992A1613}" sibTransId="{E45A5AAD-2EBD-4EB4-9A4C-8BEC24238E4F}"/>
    <dgm:cxn modelId="{2A14B733-8EA7-46F9-BEC8-73DCCCEBCFC1}" type="presParOf" srcId="{C82FB5AF-1F10-47B8-A6B3-13BA12784F1D}" destId="{7C8EA3F0-65A1-436A-AD8B-4D9EDF1F10F6}" srcOrd="0" destOrd="0" presId="urn:microsoft.com/office/officeart/2005/8/layout/vList2"/>
    <dgm:cxn modelId="{91B05DDE-0B00-48C0-9AA2-6507550267E1}" type="presParOf" srcId="{C82FB5AF-1F10-47B8-A6B3-13BA12784F1D}" destId="{E42E5FF2-A758-4E5D-91F8-036E2FD2A643}" srcOrd="1" destOrd="0" presId="urn:microsoft.com/office/officeart/2005/8/layout/vList2"/>
    <dgm:cxn modelId="{5CD2D8F9-8391-4BC3-BA64-7C4138CE0F4E}" type="presParOf" srcId="{C82FB5AF-1F10-47B8-A6B3-13BA12784F1D}" destId="{8D363E4C-3300-4560-B3D3-704D3730B4EB}" srcOrd="2" destOrd="0" presId="urn:microsoft.com/office/officeart/2005/8/layout/vList2"/>
    <dgm:cxn modelId="{85CCB8CA-AA98-4932-BA6F-7A371D97F755}" type="presParOf" srcId="{C82FB5AF-1F10-47B8-A6B3-13BA12784F1D}" destId="{B1F7BFB6-AFCD-4151-9A14-00C0DDCB07B0}" srcOrd="3" destOrd="0" presId="urn:microsoft.com/office/officeart/2005/8/layout/vList2"/>
    <dgm:cxn modelId="{38C5D361-9EE0-4218-BC66-5664396FA4FA}" type="presParOf" srcId="{C82FB5AF-1F10-47B8-A6B3-13BA12784F1D}" destId="{8CDCCA39-E3B2-40E2-88F6-2D4E2E6A96F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EC0150-3A13-4749-AD94-B361121BB51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8BC0489-9BAF-4C48-B48B-79862D72BF1F}">
      <dgm:prSet/>
      <dgm:spPr/>
      <dgm:t>
        <a:bodyPr/>
        <a:lstStyle/>
        <a:p>
          <a:r>
            <a:rPr lang="en-US" dirty="0"/>
            <a:t>Physicians through informed consent and shared decision making with patients.</a:t>
          </a:r>
        </a:p>
      </dgm:t>
    </dgm:pt>
    <dgm:pt modelId="{CEE91B18-A529-46E5-8B6A-8B300D1222A7}" type="parTrans" cxnId="{B685471A-44FD-4536-8126-4E1D8E0ECA00}">
      <dgm:prSet/>
      <dgm:spPr/>
      <dgm:t>
        <a:bodyPr/>
        <a:lstStyle/>
        <a:p>
          <a:endParaRPr lang="en-US"/>
        </a:p>
      </dgm:t>
    </dgm:pt>
    <dgm:pt modelId="{56AAA29E-13FF-4232-923B-45C83B85E74F}" type="sibTrans" cxnId="{B685471A-44FD-4536-8126-4E1D8E0ECA00}">
      <dgm:prSet/>
      <dgm:spPr/>
      <dgm:t>
        <a:bodyPr/>
        <a:lstStyle/>
        <a:p>
          <a:endParaRPr lang="en-US"/>
        </a:p>
      </dgm:t>
    </dgm:pt>
    <dgm:pt modelId="{36EAED95-78C7-4E51-9E08-19E970CC7267}">
      <dgm:prSet/>
      <dgm:spPr/>
      <dgm:t>
        <a:bodyPr/>
        <a:lstStyle/>
        <a:p>
          <a:r>
            <a:rPr lang="en-US" dirty="0"/>
            <a:t>Insurance Carriers</a:t>
          </a:r>
        </a:p>
      </dgm:t>
    </dgm:pt>
    <dgm:pt modelId="{1816A45A-CF01-4423-9D1D-B2F81BD329F3}" type="parTrans" cxnId="{A152ADBD-D92D-4F49-89F9-125424C8638F}">
      <dgm:prSet/>
      <dgm:spPr/>
      <dgm:t>
        <a:bodyPr/>
        <a:lstStyle/>
        <a:p>
          <a:endParaRPr lang="en-US"/>
        </a:p>
      </dgm:t>
    </dgm:pt>
    <dgm:pt modelId="{0B538743-0E08-4741-A560-6620E50A6B83}" type="sibTrans" cxnId="{A152ADBD-D92D-4F49-89F9-125424C8638F}">
      <dgm:prSet/>
      <dgm:spPr/>
      <dgm:t>
        <a:bodyPr/>
        <a:lstStyle/>
        <a:p>
          <a:endParaRPr lang="en-US"/>
        </a:p>
      </dgm:t>
    </dgm:pt>
    <dgm:pt modelId="{F2DD808E-ABDF-4F66-81DA-66E3B9A598D1}" type="pres">
      <dgm:prSet presAssocID="{F2EC0150-3A13-4749-AD94-B361121BB5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C9C2D4-4BE0-4BDA-8E98-ADD46772F79E}" type="pres">
      <dgm:prSet presAssocID="{98BC0489-9BAF-4C48-B48B-79862D72BF1F}" presName="hierRoot1" presStyleCnt="0"/>
      <dgm:spPr/>
    </dgm:pt>
    <dgm:pt modelId="{73B2D113-C827-421F-83F2-22DCD7D64BD9}" type="pres">
      <dgm:prSet presAssocID="{98BC0489-9BAF-4C48-B48B-79862D72BF1F}" presName="composite" presStyleCnt="0"/>
      <dgm:spPr/>
    </dgm:pt>
    <dgm:pt modelId="{548887B4-C961-423B-A8A7-FE98D4A04AE7}" type="pres">
      <dgm:prSet presAssocID="{98BC0489-9BAF-4C48-B48B-79862D72BF1F}" presName="background" presStyleLbl="node0" presStyleIdx="0" presStyleCnt="2"/>
      <dgm:spPr/>
    </dgm:pt>
    <dgm:pt modelId="{B834E6F7-1D0F-4E3E-9372-6B0E905E4B03}" type="pres">
      <dgm:prSet presAssocID="{98BC0489-9BAF-4C48-B48B-79862D72BF1F}" presName="text" presStyleLbl="fgAcc0" presStyleIdx="0" presStyleCnt="2">
        <dgm:presLayoutVars>
          <dgm:chPref val="3"/>
        </dgm:presLayoutVars>
      </dgm:prSet>
      <dgm:spPr/>
    </dgm:pt>
    <dgm:pt modelId="{FFBFE8C5-EC14-45CF-A685-F2D1AA03DDDE}" type="pres">
      <dgm:prSet presAssocID="{98BC0489-9BAF-4C48-B48B-79862D72BF1F}" presName="hierChild2" presStyleCnt="0"/>
      <dgm:spPr/>
    </dgm:pt>
    <dgm:pt modelId="{05923DBA-2D97-47E4-A58F-5D47F941140B}" type="pres">
      <dgm:prSet presAssocID="{36EAED95-78C7-4E51-9E08-19E970CC7267}" presName="hierRoot1" presStyleCnt="0"/>
      <dgm:spPr/>
    </dgm:pt>
    <dgm:pt modelId="{5FEFF44F-C077-40D4-B8EB-0B430D2C5146}" type="pres">
      <dgm:prSet presAssocID="{36EAED95-78C7-4E51-9E08-19E970CC7267}" presName="composite" presStyleCnt="0"/>
      <dgm:spPr/>
    </dgm:pt>
    <dgm:pt modelId="{C6BC6847-367C-4EDB-ADAB-B3EC91976186}" type="pres">
      <dgm:prSet presAssocID="{36EAED95-78C7-4E51-9E08-19E970CC7267}" presName="background" presStyleLbl="node0" presStyleIdx="1" presStyleCnt="2"/>
      <dgm:spPr/>
    </dgm:pt>
    <dgm:pt modelId="{42543189-F854-4BEE-AC28-1E36E45304D6}" type="pres">
      <dgm:prSet presAssocID="{36EAED95-78C7-4E51-9E08-19E970CC7267}" presName="text" presStyleLbl="fgAcc0" presStyleIdx="1" presStyleCnt="2">
        <dgm:presLayoutVars>
          <dgm:chPref val="3"/>
        </dgm:presLayoutVars>
      </dgm:prSet>
      <dgm:spPr/>
    </dgm:pt>
    <dgm:pt modelId="{31D9094A-4DC9-4A47-8EC9-273D094D6F7F}" type="pres">
      <dgm:prSet presAssocID="{36EAED95-78C7-4E51-9E08-19E970CC7267}" presName="hierChild2" presStyleCnt="0"/>
      <dgm:spPr/>
    </dgm:pt>
  </dgm:ptLst>
  <dgm:cxnLst>
    <dgm:cxn modelId="{2CBBFC0D-F7DF-410F-A547-C93D2FEE7F92}" type="presOf" srcId="{F2EC0150-3A13-4749-AD94-B361121BB514}" destId="{F2DD808E-ABDF-4F66-81DA-66E3B9A598D1}" srcOrd="0" destOrd="0" presId="urn:microsoft.com/office/officeart/2005/8/layout/hierarchy1"/>
    <dgm:cxn modelId="{B685471A-44FD-4536-8126-4E1D8E0ECA00}" srcId="{F2EC0150-3A13-4749-AD94-B361121BB514}" destId="{98BC0489-9BAF-4C48-B48B-79862D72BF1F}" srcOrd="0" destOrd="0" parTransId="{CEE91B18-A529-46E5-8B6A-8B300D1222A7}" sibTransId="{56AAA29E-13FF-4232-923B-45C83B85E74F}"/>
    <dgm:cxn modelId="{32D4D726-B0E9-48D5-A37B-F60EC95161CD}" type="presOf" srcId="{36EAED95-78C7-4E51-9E08-19E970CC7267}" destId="{42543189-F854-4BEE-AC28-1E36E45304D6}" srcOrd="0" destOrd="0" presId="urn:microsoft.com/office/officeart/2005/8/layout/hierarchy1"/>
    <dgm:cxn modelId="{5E32EF92-17EE-4B84-BA92-2032B0E4F3A0}" type="presOf" srcId="{98BC0489-9BAF-4C48-B48B-79862D72BF1F}" destId="{B834E6F7-1D0F-4E3E-9372-6B0E905E4B03}" srcOrd="0" destOrd="0" presId="urn:microsoft.com/office/officeart/2005/8/layout/hierarchy1"/>
    <dgm:cxn modelId="{A152ADBD-D92D-4F49-89F9-125424C8638F}" srcId="{F2EC0150-3A13-4749-AD94-B361121BB514}" destId="{36EAED95-78C7-4E51-9E08-19E970CC7267}" srcOrd="1" destOrd="0" parTransId="{1816A45A-CF01-4423-9D1D-B2F81BD329F3}" sibTransId="{0B538743-0E08-4741-A560-6620E50A6B83}"/>
    <dgm:cxn modelId="{E256D361-CB9A-4429-929B-4C59EE2A075A}" type="presParOf" srcId="{F2DD808E-ABDF-4F66-81DA-66E3B9A598D1}" destId="{77C9C2D4-4BE0-4BDA-8E98-ADD46772F79E}" srcOrd="0" destOrd="0" presId="urn:microsoft.com/office/officeart/2005/8/layout/hierarchy1"/>
    <dgm:cxn modelId="{4F89E044-D10B-4345-B36C-658C5D6F6E9C}" type="presParOf" srcId="{77C9C2D4-4BE0-4BDA-8E98-ADD46772F79E}" destId="{73B2D113-C827-421F-83F2-22DCD7D64BD9}" srcOrd="0" destOrd="0" presId="urn:microsoft.com/office/officeart/2005/8/layout/hierarchy1"/>
    <dgm:cxn modelId="{859893D7-E100-4231-BFDB-CB9D75667D04}" type="presParOf" srcId="{73B2D113-C827-421F-83F2-22DCD7D64BD9}" destId="{548887B4-C961-423B-A8A7-FE98D4A04AE7}" srcOrd="0" destOrd="0" presId="urn:microsoft.com/office/officeart/2005/8/layout/hierarchy1"/>
    <dgm:cxn modelId="{48CDA936-79F1-4AEE-9CE0-285D1DA366DF}" type="presParOf" srcId="{73B2D113-C827-421F-83F2-22DCD7D64BD9}" destId="{B834E6F7-1D0F-4E3E-9372-6B0E905E4B03}" srcOrd="1" destOrd="0" presId="urn:microsoft.com/office/officeart/2005/8/layout/hierarchy1"/>
    <dgm:cxn modelId="{7EBB54A5-BDE7-41E5-B85F-541C4FFA7193}" type="presParOf" srcId="{77C9C2D4-4BE0-4BDA-8E98-ADD46772F79E}" destId="{FFBFE8C5-EC14-45CF-A685-F2D1AA03DDDE}" srcOrd="1" destOrd="0" presId="urn:microsoft.com/office/officeart/2005/8/layout/hierarchy1"/>
    <dgm:cxn modelId="{98630129-1981-4B06-BE01-EA1996A85677}" type="presParOf" srcId="{F2DD808E-ABDF-4F66-81DA-66E3B9A598D1}" destId="{05923DBA-2D97-47E4-A58F-5D47F941140B}" srcOrd="1" destOrd="0" presId="urn:microsoft.com/office/officeart/2005/8/layout/hierarchy1"/>
    <dgm:cxn modelId="{268AF3A6-85D4-4649-91E2-2AE2DB14CD9F}" type="presParOf" srcId="{05923DBA-2D97-47E4-A58F-5D47F941140B}" destId="{5FEFF44F-C077-40D4-B8EB-0B430D2C5146}" srcOrd="0" destOrd="0" presId="urn:microsoft.com/office/officeart/2005/8/layout/hierarchy1"/>
    <dgm:cxn modelId="{751896B0-1C9D-4991-91B2-C0965FD6FE95}" type="presParOf" srcId="{5FEFF44F-C077-40D4-B8EB-0B430D2C5146}" destId="{C6BC6847-367C-4EDB-ADAB-B3EC91976186}" srcOrd="0" destOrd="0" presId="urn:microsoft.com/office/officeart/2005/8/layout/hierarchy1"/>
    <dgm:cxn modelId="{BC683D80-5F5A-452F-8C3D-9B66BEAAE088}" type="presParOf" srcId="{5FEFF44F-C077-40D4-B8EB-0B430D2C5146}" destId="{42543189-F854-4BEE-AC28-1E36E45304D6}" srcOrd="1" destOrd="0" presId="urn:microsoft.com/office/officeart/2005/8/layout/hierarchy1"/>
    <dgm:cxn modelId="{05AB8CD6-8DBA-4510-8288-A7B58823D553}" type="presParOf" srcId="{05923DBA-2D97-47E4-A58F-5D47F941140B}" destId="{31D9094A-4DC9-4A47-8EC9-273D094D6F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CC11E8-92C2-4470-82C4-2458057949E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28B1330-43E3-4DD5-A03A-1D6E495FE80D}">
      <dgm:prSet/>
      <dgm:spPr/>
      <dgm:t>
        <a:bodyPr/>
        <a:lstStyle/>
        <a:p>
          <a:r>
            <a:rPr lang="en-US"/>
            <a:t>Women 40 – 49 with </a:t>
          </a:r>
          <a:r>
            <a:rPr lang="en-US" i="1"/>
            <a:t>average risk</a:t>
          </a:r>
          <a:endParaRPr lang="en-US"/>
        </a:p>
      </dgm:t>
    </dgm:pt>
    <dgm:pt modelId="{7D4A56B3-6696-44B8-92B4-FE0019E9A412}" type="parTrans" cxnId="{8D01ABFA-A24E-4ACF-B2B4-9F60E87AE5DC}">
      <dgm:prSet/>
      <dgm:spPr/>
      <dgm:t>
        <a:bodyPr/>
        <a:lstStyle/>
        <a:p>
          <a:endParaRPr lang="en-US"/>
        </a:p>
      </dgm:t>
    </dgm:pt>
    <dgm:pt modelId="{412BD17C-D1FD-466E-A26B-CC12F9C9E2EE}" type="sibTrans" cxnId="{8D01ABFA-A24E-4ACF-B2B4-9F60E87AE5DC}">
      <dgm:prSet/>
      <dgm:spPr/>
      <dgm:t>
        <a:bodyPr/>
        <a:lstStyle/>
        <a:p>
          <a:endParaRPr lang="en-US"/>
        </a:p>
      </dgm:t>
    </dgm:pt>
    <dgm:pt modelId="{0AAF1B3B-F8BB-4FAD-AED5-CDFC9C1F86DE}">
      <dgm:prSet/>
      <dgm:spPr/>
      <dgm:t>
        <a:bodyPr/>
        <a:lstStyle/>
        <a:p>
          <a:r>
            <a:rPr lang="en-US"/>
            <a:t>Women 50 – 74 with </a:t>
          </a:r>
          <a:r>
            <a:rPr lang="en-US" i="1"/>
            <a:t>average risk</a:t>
          </a:r>
          <a:endParaRPr lang="en-US"/>
        </a:p>
      </dgm:t>
    </dgm:pt>
    <dgm:pt modelId="{24BCEC89-5967-4A8D-81D4-F27C819891D5}" type="parTrans" cxnId="{1C14C0EB-F666-4E42-AFAD-DB38B2F4F53F}">
      <dgm:prSet/>
      <dgm:spPr/>
      <dgm:t>
        <a:bodyPr/>
        <a:lstStyle/>
        <a:p>
          <a:endParaRPr lang="en-US"/>
        </a:p>
      </dgm:t>
    </dgm:pt>
    <dgm:pt modelId="{F3B9260F-CF72-46D3-BCCC-EC8287EF8461}" type="sibTrans" cxnId="{1C14C0EB-F666-4E42-AFAD-DB38B2F4F53F}">
      <dgm:prSet/>
      <dgm:spPr/>
      <dgm:t>
        <a:bodyPr/>
        <a:lstStyle/>
        <a:p>
          <a:endParaRPr lang="en-US"/>
        </a:p>
      </dgm:t>
    </dgm:pt>
    <dgm:pt modelId="{4E5D4BAA-AEDE-4F80-A23E-7271CFAD8249}">
      <dgm:prSet/>
      <dgm:spPr/>
      <dgm:t>
        <a:bodyPr/>
        <a:lstStyle/>
        <a:p>
          <a:r>
            <a:rPr lang="en-US"/>
            <a:t>Women &gt;85 with average risk</a:t>
          </a:r>
        </a:p>
      </dgm:t>
    </dgm:pt>
    <dgm:pt modelId="{45FD0229-2FCA-426A-A8D1-5C71864B5619}" type="parTrans" cxnId="{0BF0CFA3-59B3-4D2A-8F2C-2AF7DA9EC251}">
      <dgm:prSet/>
      <dgm:spPr/>
      <dgm:t>
        <a:bodyPr/>
        <a:lstStyle/>
        <a:p>
          <a:endParaRPr lang="en-US"/>
        </a:p>
      </dgm:t>
    </dgm:pt>
    <dgm:pt modelId="{0AC1B96F-3AED-423E-9B6C-7BC63A22D590}" type="sibTrans" cxnId="{0BF0CFA3-59B3-4D2A-8F2C-2AF7DA9EC251}">
      <dgm:prSet/>
      <dgm:spPr/>
      <dgm:t>
        <a:bodyPr/>
        <a:lstStyle/>
        <a:p>
          <a:endParaRPr lang="en-US"/>
        </a:p>
      </dgm:t>
    </dgm:pt>
    <dgm:pt modelId="{C0FA20DC-1C74-4C55-8A5A-E29F80C42D75}">
      <dgm:prSet/>
      <dgm:spPr/>
      <dgm:t>
        <a:bodyPr/>
        <a:lstStyle/>
        <a:p>
          <a:r>
            <a:rPr lang="en-US"/>
            <a:t>Women with dense breasts</a:t>
          </a:r>
        </a:p>
      </dgm:t>
    </dgm:pt>
    <dgm:pt modelId="{23568792-6F5E-4F8A-BA8C-AA646820A0FA}" type="parTrans" cxnId="{13DC7FEF-BB94-4D77-BBC4-AF62E7FED5D7}">
      <dgm:prSet/>
      <dgm:spPr/>
      <dgm:t>
        <a:bodyPr/>
        <a:lstStyle/>
        <a:p>
          <a:endParaRPr lang="en-US"/>
        </a:p>
      </dgm:t>
    </dgm:pt>
    <dgm:pt modelId="{343B5B41-846E-4855-A412-2DE0D26BCADE}" type="sibTrans" cxnId="{13DC7FEF-BB94-4D77-BBC4-AF62E7FED5D7}">
      <dgm:prSet/>
      <dgm:spPr/>
      <dgm:t>
        <a:bodyPr/>
        <a:lstStyle/>
        <a:p>
          <a:endParaRPr lang="en-US"/>
        </a:p>
      </dgm:t>
    </dgm:pt>
    <dgm:pt modelId="{6F90DCB6-0DB5-40E7-A38E-ACC7DD851148}">
      <dgm:prSet/>
      <dgm:spPr/>
      <dgm:t>
        <a:bodyPr/>
        <a:lstStyle/>
        <a:p>
          <a:r>
            <a:rPr lang="en-US"/>
            <a:t>Women at higher than average risk</a:t>
          </a:r>
        </a:p>
      </dgm:t>
    </dgm:pt>
    <dgm:pt modelId="{53010B64-F489-4C49-9943-E85A566ADEE9}" type="parTrans" cxnId="{009E42A5-2F4C-4081-9694-A67700DCBEE3}">
      <dgm:prSet/>
      <dgm:spPr/>
      <dgm:t>
        <a:bodyPr/>
        <a:lstStyle/>
        <a:p>
          <a:endParaRPr lang="en-US"/>
        </a:p>
      </dgm:t>
    </dgm:pt>
    <dgm:pt modelId="{341E2843-9859-46C8-8D01-0CC541933693}" type="sibTrans" cxnId="{009E42A5-2F4C-4081-9694-A67700DCBEE3}">
      <dgm:prSet/>
      <dgm:spPr/>
      <dgm:t>
        <a:bodyPr/>
        <a:lstStyle/>
        <a:p>
          <a:endParaRPr lang="en-US"/>
        </a:p>
      </dgm:t>
    </dgm:pt>
    <dgm:pt modelId="{7F3060A2-86FF-4B3A-9AF5-F500351AE213}">
      <dgm:prSet/>
      <dgm:spPr/>
      <dgm:t>
        <a:bodyPr/>
        <a:lstStyle/>
        <a:p>
          <a:r>
            <a:rPr lang="en-US" i="1"/>
            <a:t>Use of adjuvant technology</a:t>
          </a:r>
          <a:r>
            <a:rPr lang="en-US"/>
            <a:t>—</a:t>
          </a:r>
          <a:r>
            <a:rPr lang="en-US" i="1"/>
            <a:t>other than 2D mammograms.</a:t>
          </a:r>
          <a:endParaRPr lang="en-US"/>
        </a:p>
      </dgm:t>
    </dgm:pt>
    <dgm:pt modelId="{F8E18BD5-3613-496E-8D9C-009838FCDA5F}" type="parTrans" cxnId="{F9000EDB-8115-4049-8D46-A14453F9B850}">
      <dgm:prSet/>
      <dgm:spPr/>
      <dgm:t>
        <a:bodyPr/>
        <a:lstStyle/>
        <a:p>
          <a:endParaRPr lang="en-US"/>
        </a:p>
      </dgm:t>
    </dgm:pt>
    <dgm:pt modelId="{DF90E537-BA4A-4617-982D-B60A3982A63D}" type="sibTrans" cxnId="{F9000EDB-8115-4049-8D46-A14453F9B850}">
      <dgm:prSet/>
      <dgm:spPr/>
      <dgm:t>
        <a:bodyPr/>
        <a:lstStyle/>
        <a:p>
          <a:endParaRPr lang="en-US"/>
        </a:p>
      </dgm:t>
    </dgm:pt>
    <dgm:pt modelId="{4BEED2EC-E96F-4517-AA9A-54C10D06E368}" type="pres">
      <dgm:prSet presAssocID="{3FCC11E8-92C2-4470-82C4-2458057949E8}" presName="linear" presStyleCnt="0">
        <dgm:presLayoutVars>
          <dgm:animLvl val="lvl"/>
          <dgm:resizeHandles val="exact"/>
        </dgm:presLayoutVars>
      </dgm:prSet>
      <dgm:spPr/>
    </dgm:pt>
    <dgm:pt modelId="{5C1ECA4E-E26A-4143-B0A9-176399134DB0}" type="pres">
      <dgm:prSet presAssocID="{F28B1330-43E3-4DD5-A03A-1D6E495FE80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2B5DE1E-E9A2-4FD2-BED0-51053A472709}" type="pres">
      <dgm:prSet presAssocID="{412BD17C-D1FD-466E-A26B-CC12F9C9E2EE}" presName="spacer" presStyleCnt="0"/>
      <dgm:spPr/>
    </dgm:pt>
    <dgm:pt modelId="{3AB287B8-7719-4343-8D90-4A85AEF2B195}" type="pres">
      <dgm:prSet presAssocID="{0AAF1B3B-F8BB-4FAD-AED5-CDFC9C1F86D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DE9E469-0B18-4483-A01E-34204088E4DB}" type="pres">
      <dgm:prSet presAssocID="{F3B9260F-CF72-46D3-BCCC-EC8287EF8461}" presName="spacer" presStyleCnt="0"/>
      <dgm:spPr/>
    </dgm:pt>
    <dgm:pt modelId="{93DEEC0F-D077-4815-833C-E4506AC61D4A}" type="pres">
      <dgm:prSet presAssocID="{4E5D4BAA-AEDE-4F80-A23E-7271CFAD824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443BB8D-B42A-409D-83A3-8656627F48D7}" type="pres">
      <dgm:prSet presAssocID="{0AC1B96F-3AED-423E-9B6C-7BC63A22D590}" presName="spacer" presStyleCnt="0"/>
      <dgm:spPr/>
    </dgm:pt>
    <dgm:pt modelId="{41AFDF6E-05DA-4DED-A6BB-93B7F602C989}" type="pres">
      <dgm:prSet presAssocID="{C0FA20DC-1C74-4C55-8A5A-E29F80C42D7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27BB202-CABF-4DAF-BDDE-5695ABC2CA6A}" type="pres">
      <dgm:prSet presAssocID="{343B5B41-846E-4855-A412-2DE0D26BCADE}" presName="spacer" presStyleCnt="0"/>
      <dgm:spPr/>
    </dgm:pt>
    <dgm:pt modelId="{623E828F-E5D3-4004-B99F-BC5BED1BCE63}" type="pres">
      <dgm:prSet presAssocID="{6F90DCB6-0DB5-40E7-A38E-ACC7DD85114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BB6EFA7-A44B-49C3-95B3-4DFD9C8C50D4}" type="pres">
      <dgm:prSet presAssocID="{341E2843-9859-46C8-8D01-0CC541933693}" presName="spacer" presStyleCnt="0"/>
      <dgm:spPr/>
    </dgm:pt>
    <dgm:pt modelId="{0DC057A3-A560-4F9F-85A9-935607343E59}" type="pres">
      <dgm:prSet presAssocID="{7F3060A2-86FF-4B3A-9AF5-F500351AE21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2CCF721-9748-4003-95D0-D67167C58DFB}" type="presOf" srcId="{3FCC11E8-92C2-4470-82C4-2458057949E8}" destId="{4BEED2EC-E96F-4517-AA9A-54C10D06E368}" srcOrd="0" destOrd="0" presId="urn:microsoft.com/office/officeart/2005/8/layout/vList2"/>
    <dgm:cxn modelId="{573E1B6D-B995-4148-ACFC-8380E874B7B6}" type="presOf" srcId="{F28B1330-43E3-4DD5-A03A-1D6E495FE80D}" destId="{5C1ECA4E-E26A-4143-B0A9-176399134DB0}" srcOrd="0" destOrd="0" presId="urn:microsoft.com/office/officeart/2005/8/layout/vList2"/>
    <dgm:cxn modelId="{5DE0546E-98D7-4323-92B6-0790AB7800DA}" type="presOf" srcId="{C0FA20DC-1C74-4C55-8A5A-E29F80C42D75}" destId="{41AFDF6E-05DA-4DED-A6BB-93B7F602C989}" srcOrd="0" destOrd="0" presId="urn:microsoft.com/office/officeart/2005/8/layout/vList2"/>
    <dgm:cxn modelId="{5D12FD91-F87E-4CD3-BA3B-77FB6768A631}" type="presOf" srcId="{4E5D4BAA-AEDE-4F80-A23E-7271CFAD8249}" destId="{93DEEC0F-D077-4815-833C-E4506AC61D4A}" srcOrd="0" destOrd="0" presId="urn:microsoft.com/office/officeart/2005/8/layout/vList2"/>
    <dgm:cxn modelId="{17881F9F-787B-4C59-9B4E-C02AD8822AFF}" type="presOf" srcId="{6F90DCB6-0DB5-40E7-A38E-ACC7DD851148}" destId="{623E828F-E5D3-4004-B99F-BC5BED1BCE63}" srcOrd="0" destOrd="0" presId="urn:microsoft.com/office/officeart/2005/8/layout/vList2"/>
    <dgm:cxn modelId="{CF024BA3-F2FA-4BA6-9965-2EBAD86E20EF}" type="presOf" srcId="{7F3060A2-86FF-4B3A-9AF5-F500351AE213}" destId="{0DC057A3-A560-4F9F-85A9-935607343E59}" srcOrd="0" destOrd="0" presId="urn:microsoft.com/office/officeart/2005/8/layout/vList2"/>
    <dgm:cxn modelId="{0BF0CFA3-59B3-4D2A-8F2C-2AF7DA9EC251}" srcId="{3FCC11E8-92C2-4470-82C4-2458057949E8}" destId="{4E5D4BAA-AEDE-4F80-A23E-7271CFAD8249}" srcOrd="2" destOrd="0" parTransId="{45FD0229-2FCA-426A-A8D1-5C71864B5619}" sibTransId="{0AC1B96F-3AED-423E-9B6C-7BC63A22D590}"/>
    <dgm:cxn modelId="{009E42A5-2F4C-4081-9694-A67700DCBEE3}" srcId="{3FCC11E8-92C2-4470-82C4-2458057949E8}" destId="{6F90DCB6-0DB5-40E7-A38E-ACC7DD851148}" srcOrd="4" destOrd="0" parTransId="{53010B64-F489-4C49-9943-E85A566ADEE9}" sibTransId="{341E2843-9859-46C8-8D01-0CC541933693}"/>
    <dgm:cxn modelId="{F9000EDB-8115-4049-8D46-A14453F9B850}" srcId="{3FCC11E8-92C2-4470-82C4-2458057949E8}" destId="{7F3060A2-86FF-4B3A-9AF5-F500351AE213}" srcOrd="5" destOrd="0" parTransId="{F8E18BD5-3613-496E-8D9C-009838FCDA5F}" sibTransId="{DF90E537-BA4A-4617-982D-B60A3982A63D}"/>
    <dgm:cxn modelId="{1C14C0EB-F666-4E42-AFAD-DB38B2F4F53F}" srcId="{3FCC11E8-92C2-4470-82C4-2458057949E8}" destId="{0AAF1B3B-F8BB-4FAD-AED5-CDFC9C1F86DE}" srcOrd="1" destOrd="0" parTransId="{24BCEC89-5967-4A8D-81D4-F27C819891D5}" sibTransId="{F3B9260F-CF72-46D3-BCCC-EC8287EF8461}"/>
    <dgm:cxn modelId="{13DC7FEF-BB94-4D77-BBC4-AF62E7FED5D7}" srcId="{3FCC11E8-92C2-4470-82C4-2458057949E8}" destId="{C0FA20DC-1C74-4C55-8A5A-E29F80C42D75}" srcOrd="3" destOrd="0" parTransId="{23568792-6F5E-4F8A-BA8C-AA646820A0FA}" sibTransId="{343B5B41-846E-4855-A412-2DE0D26BCADE}"/>
    <dgm:cxn modelId="{312381F7-464C-4307-BFE9-D69720BACE26}" type="presOf" srcId="{0AAF1B3B-F8BB-4FAD-AED5-CDFC9C1F86DE}" destId="{3AB287B8-7719-4343-8D90-4A85AEF2B195}" srcOrd="0" destOrd="0" presId="urn:microsoft.com/office/officeart/2005/8/layout/vList2"/>
    <dgm:cxn modelId="{8D01ABFA-A24E-4ACF-B2B4-9F60E87AE5DC}" srcId="{3FCC11E8-92C2-4470-82C4-2458057949E8}" destId="{F28B1330-43E3-4DD5-A03A-1D6E495FE80D}" srcOrd="0" destOrd="0" parTransId="{7D4A56B3-6696-44B8-92B4-FE0019E9A412}" sibTransId="{412BD17C-D1FD-466E-A26B-CC12F9C9E2EE}"/>
    <dgm:cxn modelId="{DE548A07-49EC-4290-9564-CD61ABD84025}" type="presParOf" srcId="{4BEED2EC-E96F-4517-AA9A-54C10D06E368}" destId="{5C1ECA4E-E26A-4143-B0A9-176399134DB0}" srcOrd="0" destOrd="0" presId="urn:microsoft.com/office/officeart/2005/8/layout/vList2"/>
    <dgm:cxn modelId="{2F4BD367-A3DE-4E83-8C71-A7CA18CBDAAD}" type="presParOf" srcId="{4BEED2EC-E96F-4517-AA9A-54C10D06E368}" destId="{C2B5DE1E-E9A2-4FD2-BED0-51053A472709}" srcOrd="1" destOrd="0" presId="urn:microsoft.com/office/officeart/2005/8/layout/vList2"/>
    <dgm:cxn modelId="{03C804F9-7317-4B78-8DF5-D290A17CBD2B}" type="presParOf" srcId="{4BEED2EC-E96F-4517-AA9A-54C10D06E368}" destId="{3AB287B8-7719-4343-8D90-4A85AEF2B195}" srcOrd="2" destOrd="0" presId="urn:microsoft.com/office/officeart/2005/8/layout/vList2"/>
    <dgm:cxn modelId="{1F92BDA4-4873-4342-B76B-DF99321E3589}" type="presParOf" srcId="{4BEED2EC-E96F-4517-AA9A-54C10D06E368}" destId="{3DE9E469-0B18-4483-A01E-34204088E4DB}" srcOrd="3" destOrd="0" presId="urn:microsoft.com/office/officeart/2005/8/layout/vList2"/>
    <dgm:cxn modelId="{7CA65F45-B5CD-4D4F-9D8F-E309990F8599}" type="presParOf" srcId="{4BEED2EC-E96F-4517-AA9A-54C10D06E368}" destId="{93DEEC0F-D077-4815-833C-E4506AC61D4A}" srcOrd="4" destOrd="0" presId="urn:microsoft.com/office/officeart/2005/8/layout/vList2"/>
    <dgm:cxn modelId="{FF426610-D1A6-4DE8-8EAA-B36C6DDB0045}" type="presParOf" srcId="{4BEED2EC-E96F-4517-AA9A-54C10D06E368}" destId="{F443BB8D-B42A-409D-83A3-8656627F48D7}" srcOrd="5" destOrd="0" presId="urn:microsoft.com/office/officeart/2005/8/layout/vList2"/>
    <dgm:cxn modelId="{9B599743-EDD5-4E1B-A880-0707050B3913}" type="presParOf" srcId="{4BEED2EC-E96F-4517-AA9A-54C10D06E368}" destId="{41AFDF6E-05DA-4DED-A6BB-93B7F602C989}" srcOrd="6" destOrd="0" presId="urn:microsoft.com/office/officeart/2005/8/layout/vList2"/>
    <dgm:cxn modelId="{3E4C2602-C1DB-437F-99DD-C10FF5BF38C0}" type="presParOf" srcId="{4BEED2EC-E96F-4517-AA9A-54C10D06E368}" destId="{E27BB202-CABF-4DAF-BDDE-5695ABC2CA6A}" srcOrd="7" destOrd="0" presId="urn:microsoft.com/office/officeart/2005/8/layout/vList2"/>
    <dgm:cxn modelId="{7CD4A1CF-F3E4-4A09-9916-1FCF1650615E}" type="presParOf" srcId="{4BEED2EC-E96F-4517-AA9A-54C10D06E368}" destId="{623E828F-E5D3-4004-B99F-BC5BED1BCE63}" srcOrd="8" destOrd="0" presId="urn:microsoft.com/office/officeart/2005/8/layout/vList2"/>
    <dgm:cxn modelId="{9FD76067-F138-4133-8873-A6B426D901CF}" type="presParOf" srcId="{4BEED2EC-E96F-4517-AA9A-54C10D06E368}" destId="{BBB6EFA7-A44B-49C3-95B3-4DFD9C8C50D4}" srcOrd="9" destOrd="0" presId="urn:microsoft.com/office/officeart/2005/8/layout/vList2"/>
    <dgm:cxn modelId="{25A7308F-29A8-478A-A539-B9F610899007}" type="presParOf" srcId="{4BEED2EC-E96F-4517-AA9A-54C10D06E368}" destId="{0DC057A3-A560-4F9F-85A9-935607343E5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59B828-6462-4FC3-8788-E84082B2772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20F0BA5-91D6-4018-958C-71B9BA480395}">
      <dgm:prSet/>
      <dgm:spPr/>
      <dgm:t>
        <a:bodyPr/>
        <a:lstStyle/>
        <a:p>
          <a:r>
            <a:rPr lang="en-US"/>
            <a:t>No family history of breast cancer</a:t>
          </a:r>
        </a:p>
      </dgm:t>
    </dgm:pt>
    <dgm:pt modelId="{2C13B3F6-C979-4535-8142-D3B0D5FEA7F2}" type="parTrans" cxnId="{4589B724-6583-49BA-84EF-B3AB4DC66E16}">
      <dgm:prSet/>
      <dgm:spPr/>
      <dgm:t>
        <a:bodyPr/>
        <a:lstStyle/>
        <a:p>
          <a:endParaRPr lang="en-US"/>
        </a:p>
      </dgm:t>
    </dgm:pt>
    <dgm:pt modelId="{EF82F2EA-23DF-4730-9684-956E6F5109CA}" type="sibTrans" cxnId="{4589B724-6583-49BA-84EF-B3AB4DC66E16}">
      <dgm:prSet/>
      <dgm:spPr/>
      <dgm:t>
        <a:bodyPr/>
        <a:lstStyle/>
        <a:p>
          <a:endParaRPr lang="en-US"/>
        </a:p>
      </dgm:t>
    </dgm:pt>
    <dgm:pt modelId="{74DA7ABD-0EDF-469A-9B78-A02B7B86B03A}">
      <dgm:prSet/>
      <dgm:spPr/>
      <dgm:t>
        <a:bodyPr/>
        <a:lstStyle/>
        <a:p>
          <a:r>
            <a:rPr lang="en-US"/>
            <a:t>No genetic mutation</a:t>
          </a:r>
        </a:p>
      </dgm:t>
    </dgm:pt>
    <dgm:pt modelId="{5943B0E7-FC6A-4DE3-A1C8-99FEB78AB4B0}" type="parTrans" cxnId="{C8E45BF9-BE06-4A0B-9603-2597BA8DDDFA}">
      <dgm:prSet/>
      <dgm:spPr/>
      <dgm:t>
        <a:bodyPr/>
        <a:lstStyle/>
        <a:p>
          <a:endParaRPr lang="en-US"/>
        </a:p>
      </dgm:t>
    </dgm:pt>
    <dgm:pt modelId="{1757BEEA-DB15-43F4-87AB-937432BE297F}" type="sibTrans" cxnId="{C8E45BF9-BE06-4A0B-9603-2597BA8DDDFA}">
      <dgm:prSet/>
      <dgm:spPr/>
      <dgm:t>
        <a:bodyPr/>
        <a:lstStyle/>
        <a:p>
          <a:endParaRPr lang="en-US"/>
        </a:p>
      </dgm:t>
    </dgm:pt>
    <dgm:pt modelId="{3B2EC0DA-E4C2-470D-90E6-9EFED3560F07}">
      <dgm:prSet/>
      <dgm:spPr/>
      <dgm:t>
        <a:bodyPr/>
        <a:lstStyle/>
        <a:p>
          <a:r>
            <a:rPr lang="en-US"/>
            <a:t>No chest radiation</a:t>
          </a:r>
        </a:p>
      </dgm:t>
    </dgm:pt>
    <dgm:pt modelId="{A140F68A-18FC-416D-A2D1-8C776C6AA0D2}" type="parTrans" cxnId="{E0B6CF45-E3C3-4DE2-8C96-2370B36492DD}">
      <dgm:prSet/>
      <dgm:spPr/>
      <dgm:t>
        <a:bodyPr/>
        <a:lstStyle/>
        <a:p>
          <a:endParaRPr lang="en-US"/>
        </a:p>
      </dgm:t>
    </dgm:pt>
    <dgm:pt modelId="{EB697252-14DD-46D7-8CCF-2DB39B2B4679}" type="sibTrans" cxnId="{E0B6CF45-E3C3-4DE2-8C96-2370B36492DD}">
      <dgm:prSet/>
      <dgm:spPr/>
      <dgm:t>
        <a:bodyPr/>
        <a:lstStyle/>
        <a:p>
          <a:endParaRPr lang="en-US"/>
        </a:p>
      </dgm:t>
    </dgm:pt>
    <dgm:pt modelId="{5C40DA52-E25A-4DF8-92C0-166C1CD35107}" type="pres">
      <dgm:prSet presAssocID="{7C59B828-6462-4FC3-8788-E84082B27726}" presName="linear" presStyleCnt="0">
        <dgm:presLayoutVars>
          <dgm:dir/>
          <dgm:animLvl val="lvl"/>
          <dgm:resizeHandles val="exact"/>
        </dgm:presLayoutVars>
      </dgm:prSet>
      <dgm:spPr/>
    </dgm:pt>
    <dgm:pt modelId="{5C042370-16EB-44D1-BAC3-62E2DB68F41F}" type="pres">
      <dgm:prSet presAssocID="{820F0BA5-91D6-4018-958C-71B9BA480395}" presName="parentLin" presStyleCnt="0"/>
      <dgm:spPr/>
    </dgm:pt>
    <dgm:pt modelId="{A067C319-F0CB-4A34-B315-63E9643C9D67}" type="pres">
      <dgm:prSet presAssocID="{820F0BA5-91D6-4018-958C-71B9BA480395}" presName="parentLeftMargin" presStyleLbl="node1" presStyleIdx="0" presStyleCnt="3"/>
      <dgm:spPr/>
    </dgm:pt>
    <dgm:pt modelId="{C67E3310-F006-45A6-AEBA-8982BAC1C7A7}" type="pres">
      <dgm:prSet presAssocID="{820F0BA5-91D6-4018-958C-71B9BA48039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AAE0A6-1B38-4F31-A4C7-8A3B0E8157E9}" type="pres">
      <dgm:prSet presAssocID="{820F0BA5-91D6-4018-958C-71B9BA480395}" presName="negativeSpace" presStyleCnt="0"/>
      <dgm:spPr/>
    </dgm:pt>
    <dgm:pt modelId="{A2DF89AC-5172-4963-88DA-E0F39C752F74}" type="pres">
      <dgm:prSet presAssocID="{820F0BA5-91D6-4018-958C-71B9BA480395}" presName="childText" presStyleLbl="conFgAcc1" presStyleIdx="0" presStyleCnt="3">
        <dgm:presLayoutVars>
          <dgm:bulletEnabled val="1"/>
        </dgm:presLayoutVars>
      </dgm:prSet>
      <dgm:spPr/>
    </dgm:pt>
    <dgm:pt modelId="{E67250E6-ECD2-48B6-95A9-0ED7E695682E}" type="pres">
      <dgm:prSet presAssocID="{EF82F2EA-23DF-4730-9684-956E6F5109CA}" presName="spaceBetweenRectangles" presStyleCnt="0"/>
      <dgm:spPr/>
    </dgm:pt>
    <dgm:pt modelId="{D4CCE822-33F4-4262-AF72-1CDCBC14EBFF}" type="pres">
      <dgm:prSet presAssocID="{74DA7ABD-0EDF-469A-9B78-A02B7B86B03A}" presName="parentLin" presStyleCnt="0"/>
      <dgm:spPr/>
    </dgm:pt>
    <dgm:pt modelId="{1DC2886F-F8E1-41E4-9F0F-3FF1D8097293}" type="pres">
      <dgm:prSet presAssocID="{74DA7ABD-0EDF-469A-9B78-A02B7B86B03A}" presName="parentLeftMargin" presStyleLbl="node1" presStyleIdx="0" presStyleCnt="3"/>
      <dgm:spPr/>
    </dgm:pt>
    <dgm:pt modelId="{F863B5A8-0996-4C0C-82A7-80F1C8D30E12}" type="pres">
      <dgm:prSet presAssocID="{74DA7ABD-0EDF-469A-9B78-A02B7B86B0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1888B98-3BAF-4864-8DBE-3DAB454A4355}" type="pres">
      <dgm:prSet presAssocID="{74DA7ABD-0EDF-469A-9B78-A02B7B86B03A}" presName="negativeSpace" presStyleCnt="0"/>
      <dgm:spPr/>
    </dgm:pt>
    <dgm:pt modelId="{BDCBC12D-8841-4E3E-BF37-A89C74D71BE9}" type="pres">
      <dgm:prSet presAssocID="{74DA7ABD-0EDF-469A-9B78-A02B7B86B03A}" presName="childText" presStyleLbl="conFgAcc1" presStyleIdx="1" presStyleCnt="3">
        <dgm:presLayoutVars>
          <dgm:bulletEnabled val="1"/>
        </dgm:presLayoutVars>
      </dgm:prSet>
      <dgm:spPr/>
    </dgm:pt>
    <dgm:pt modelId="{42BC3D0C-8B18-431D-8CF3-4F9FFAFEEB24}" type="pres">
      <dgm:prSet presAssocID="{1757BEEA-DB15-43F4-87AB-937432BE297F}" presName="spaceBetweenRectangles" presStyleCnt="0"/>
      <dgm:spPr/>
    </dgm:pt>
    <dgm:pt modelId="{46E30E37-DAE0-405C-9026-096DB3ED6247}" type="pres">
      <dgm:prSet presAssocID="{3B2EC0DA-E4C2-470D-90E6-9EFED3560F07}" presName="parentLin" presStyleCnt="0"/>
      <dgm:spPr/>
    </dgm:pt>
    <dgm:pt modelId="{A271C9BA-8315-40E5-90B7-4231AA89BDA8}" type="pres">
      <dgm:prSet presAssocID="{3B2EC0DA-E4C2-470D-90E6-9EFED3560F07}" presName="parentLeftMargin" presStyleLbl="node1" presStyleIdx="1" presStyleCnt="3"/>
      <dgm:spPr/>
    </dgm:pt>
    <dgm:pt modelId="{CBCB8178-AC88-4011-8CCE-5A46364E8010}" type="pres">
      <dgm:prSet presAssocID="{3B2EC0DA-E4C2-470D-90E6-9EFED3560F0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3E01B82-1807-4FE8-8848-CCBFA71BDFA7}" type="pres">
      <dgm:prSet presAssocID="{3B2EC0DA-E4C2-470D-90E6-9EFED3560F07}" presName="negativeSpace" presStyleCnt="0"/>
      <dgm:spPr/>
    </dgm:pt>
    <dgm:pt modelId="{DD7D5C24-6737-4E6F-9CDF-108A23489165}" type="pres">
      <dgm:prSet presAssocID="{3B2EC0DA-E4C2-470D-90E6-9EFED3560F0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B4A2402-9874-4263-8EC8-C57C1560EAF5}" type="presOf" srcId="{820F0BA5-91D6-4018-958C-71B9BA480395}" destId="{A067C319-F0CB-4A34-B315-63E9643C9D67}" srcOrd="0" destOrd="0" presId="urn:microsoft.com/office/officeart/2005/8/layout/list1"/>
    <dgm:cxn modelId="{62E31A0C-BEF5-4A52-950D-A9A082796FE2}" type="presOf" srcId="{3B2EC0DA-E4C2-470D-90E6-9EFED3560F07}" destId="{A271C9BA-8315-40E5-90B7-4231AA89BDA8}" srcOrd="0" destOrd="0" presId="urn:microsoft.com/office/officeart/2005/8/layout/list1"/>
    <dgm:cxn modelId="{1571DA11-F8CC-48BA-98AB-7688A01C589C}" type="presOf" srcId="{820F0BA5-91D6-4018-958C-71B9BA480395}" destId="{C67E3310-F006-45A6-AEBA-8982BAC1C7A7}" srcOrd="1" destOrd="0" presId="urn:microsoft.com/office/officeart/2005/8/layout/list1"/>
    <dgm:cxn modelId="{4589B724-6583-49BA-84EF-B3AB4DC66E16}" srcId="{7C59B828-6462-4FC3-8788-E84082B27726}" destId="{820F0BA5-91D6-4018-958C-71B9BA480395}" srcOrd="0" destOrd="0" parTransId="{2C13B3F6-C979-4535-8142-D3B0D5FEA7F2}" sibTransId="{EF82F2EA-23DF-4730-9684-956E6F5109CA}"/>
    <dgm:cxn modelId="{E0B6CF45-E3C3-4DE2-8C96-2370B36492DD}" srcId="{7C59B828-6462-4FC3-8788-E84082B27726}" destId="{3B2EC0DA-E4C2-470D-90E6-9EFED3560F07}" srcOrd="2" destOrd="0" parTransId="{A140F68A-18FC-416D-A2D1-8C776C6AA0D2}" sibTransId="{EB697252-14DD-46D7-8CCF-2DB39B2B4679}"/>
    <dgm:cxn modelId="{2EBA2255-0D48-4071-97E0-DF0ACEA1ADEA}" type="presOf" srcId="{7C59B828-6462-4FC3-8788-E84082B27726}" destId="{5C40DA52-E25A-4DF8-92C0-166C1CD35107}" srcOrd="0" destOrd="0" presId="urn:microsoft.com/office/officeart/2005/8/layout/list1"/>
    <dgm:cxn modelId="{137EC59C-1D95-4E1B-87CF-724335832210}" type="presOf" srcId="{3B2EC0DA-E4C2-470D-90E6-9EFED3560F07}" destId="{CBCB8178-AC88-4011-8CCE-5A46364E8010}" srcOrd="1" destOrd="0" presId="urn:microsoft.com/office/officeart/2005/8/layout/list1"/>
    <dgm:cxn modelId="{B68C5FB7-2954-45FC-859C-7BD3B7B2962C}" type="presOf" srcId="{74DA7ABD-0EDF-469A-9B78-A02B7B86B03A}" destId="{1DC2886F-F8E1-41E4-9F0F-3FF1D8097293}" srcOrd="0" destOrd="0" presId="urn:microsoft.com/office/officeart/2005/8/layout/list1"/>
    <dgm:cxn modelId="{E4DEBDDB-FA48-4741-A022-DE6E8D85A10D}" type="presOf" srcId="{74DA7ABD-0EDF-469A-9B78-A02B7B86B03A}" destId="{F863B5A8-0996-4C0C-82A7-80F1C8D30E12}" srcOrd="1" destOrd="0" presId="urn:microsoft.com/office/officeart/2005/8/layout/list1"/>
    <dgm:cxn modelId="{C8E45BF9-BE06-4A0B-9603-2597BA8DDDFA}" srcId="{7C59B828-6462-4FC3-8788-E84082B27726}" destId="{74DA7ABD-0EDF-469A-9B78-A02B7B86B03A}" srcOrd="1" destOrd="0" parTransId="{5943B0E7-FC6A-4DE3-A1C8-99FEB78AB4B0}" sibTransId="{1757BEEA-DB15-43F4-87AB-937432BE297F}"/>
    <dgm:cxn modelId="{E7BE4701-CE90-4259-AA81-1F04CD93A3F4}" type="presParOf" srcId="{5C40DA52-E25A-4DF8-92C0-166C1CD35107}" destId="{5C042370-16EB-44D1-BAC3-62E2DB68F41F}" srcOrd="0" destOrd="0" presId="urn:microsoft.com/office/officeart/2005/8/layout/list1"/>
    <dgm:cxn modelId="{7A51E7FA-C231-466F-A1C7-3EE30D5EA2DE}" type="presParOf" srcId="{5C042370-16EB-44D1-BAC3-62E2DB68F41F}" destId="{A067C319-F0CB-4A34-B315-63E9643C9D67}" srcOrd="0" destOrd="0" presId="urn:microsoft.com/office/officeart/2005/8/layout/list1"/>
    <dgm:cxn modelId="{BF43481C-F937-4AEE-A464-B020874A9260}" type="presParOf" srcId="{5C042370-16EB-44D1-BAC3-62E2DB68F41F}" destId="{C67E3310-F006-45A6-AEBA-8982BAC1C7A7}" srcOrd="1" destOrd="0" presId="urn:microsoft.com/office/officeart/2005/8/layout/list1"/>
    <dgm:cxn modelId="{7531E0FE-FD43-45E7-85CA-06C5636705B0}" type="presParOf" srcId="{5C40DA52-E25A-4DF8-92C0-166C1CD35107}" destId="{B1AAE0A6-1B38-4F31-A4C7-8A3B0E8157E9}" srcOrd="1" destOrd="0" presId="urn:microsoft.com/office/officeart/2005/8/layout/list1"/>
    <dgm:cxn modelId="{C0F9E3BB-277A-4137-9F01-21D0DF6675EB}" type="presParOf" srcId="{5C40DA52-E25A-4DF8-92C0-166C1CD35107}" destId="{A2DF89AC-5172-4963-88DA-E0F39C752F74}" srcOrd="2" destOrd="0" presId="urn:microsoft.com/office/officeart/2005/8/layout/list1"/>
    <dgm:cxn modelId="{8327BFF3-CB97-45AD-9008-5416330AB8AE}" type="presParOf" srcId="{5C40DA52-E25A-4DF8-92C0-166C1CD35107}" destId="{E67250E6-ECD2-48B6-95A9-0ED7E695682E}" srcOrd="3" destOrd="0" presId="urn:microsoft.com/office/officeart/2005/8/layout/list1"/>
    <dgm:cxn modelId="{D819D6DA-4360-4D70-B82F-577F72018B5C}" type="presParOf" srcId="{5C40DA52-E25A-4DF8-92C0-166C1CD35107}" destId="{D4CCE822-33F4-4262-AF72-1CDCBC14EBFF}" srcOrd="4" destOrd="0" presId="urn:microsoft.com/office/officeart/2005/8/layout/list1"/>
    <dgm:cxn modelId="{35557E6E-1110-4B65-8659-059779840EC0}" type="presParOf" srcId="{D4CCE822-33F4-4262-AF72-1CDCBC14EBFF}" destId="{1DC2886F-F8E1-41E4-9F0F-3FF1D8097293}" srcOrd="0" destOrd="0" presId="urn:microsoft.com/office/officeart/2005/8/layout/list1"/>
    <dgm:cxn modelId="{E3CF4024-45E8-421D-A1AA-927970AA0256}" type="presParOf" srcId="{D4CCE822-33F4-4262-AF72-1CDCBC14EBFF}" destId="{F863B5A8-0996-4C0C-82A7-80F1C8D30E12}" srcOrd="1" destOrd="0" presId="urn:microsoft.com/office/officeart/2005/8/layout/list1"/>
    <dgm:cxn modelId="{AD90A6C5-3D8D-4FEF-9389-F121CF375017}" type="presParOf" srcId="{5C40DA52-E25A-4DF8-92C0-166C1CD35107}" destId="{21888B98-3BAF-4864-8DBE-3DAB454A4355}" srcOrd="5" destOrd="0" presId="urn:microsoft.com/office/officeart/2005/8/layout/list1"/>
    <dgm:cxn modelId="{B7638E4C-8FE4-497A-9452-E2C4D7A3ED3F}" type="presParOf" srcId="{5C40DA52-E25A-4DF8-92C0-166C1CD35107}" destId="{BDCBC12D-8841-4E3E-BF37-A89C74D71BE9}" srcOrd="6" destOrd="0" presId="urn:microsoft.com/office/officeart/2005/8/layout/list1"/>
    <dgm:cxn modelId="{B0901D96-407A-463B-A396-1821CB6D6D69}" type="presParOf" srcId="{5C40DA52-E25A-4DF8-92C0-166C1CD35107}" destId="{42BC3D0C-8B18-431D-8CF3-4F9FFAFEEB24}" srcOrd="7" destOrd="0" presId="urn:microsoft.com/office/officeart/2005/8/layout/list1"/>
    <dgm:cxn modelId="{50A823CA-8240-494E-87CF-FCE91E7A9491}" type="presParOf" srcId="{5C40DA52-E25A-4DF8-92C0-166C1CD35107}" destId="{46E30E37-DAE0-405C-9026-096DB3ED6247}" srcOrd="8" destOrd="0" presId="urn:microsoft.com/office/officeart/2005/8/layout/list1"/>
    <dgm:cxn modelId="{02C1C239-4091-441F-BB14-090210438B34}" type="presParOf" srcId="{46E30E37-DAE0-405C-9026-096DB3ED6247}" destId="{A271C9BA-8315-40E5-90B7-4231AA89BDA8}" srcOrd="0" destOrd="0" presId="urn:microsoft.com/office/officeart/2005/8/layout/list1"/>
    <dgm:cxn modelId="{F554579D-EDFE-4F23-8A6A-46A644CABF7C}" type="presParOf" srcId="{46E30E37-DAE0-405C-9026-096DB3ED6247}" destId="{CBCB8178-AC88-4011-8CCE-5A46364E8010}" srcOrd="1" destOrd="0" presId="urn:microsoft.com/office/officeart/2005/8/layout/list1"/>
    <dgm:cxn modelId="{34553FB3-37B3-47F9-A44A-A010B9B8A41E}" type="presParOf" srcId="{5C40DA52-E25A-4DF8-92C0-166C1CD35107}" destId="{03E01B82-1807-4FE8-8848-CCBFA71BDFA7}" srcOrd="9" destOrd="0" presId="urn:microsoft.com/office/officeart/2005/8/layout/list1"/>
    <dgm:cxn modelId="{0AE0D4DB-7D47-4750-922F-D42F6B03CE44}" type="presParOf" srcId="{5C40DA52-E25A-4DF8-92C0-166C1CD35107}" destId="{DD7D5C24-6737-4E6F-9CDF-108A2348916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8A0690-42CC-400E-8EE9-5CF8219BDA5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E48B18F-D83D-4BFC-876F-A02442733B4E}">
      <dgm:prSet/>
      <dgm:spPr/>
      <dgm:t>
        <a:bodyPr/>
        <a:lstStyle/>
        <a:p>
          <a:r>
            <a:rPr lang="en-US" dirty="0"/>
            <a:t>Possible Morbidity from tests and treatments– </a:t>
          </a:r>
        </a:p>
      </dgm:t>
    </dgm:pt>
    <dgm:pt modelId="{C137F91F-1A2F-48A7-A411-017D2D071A09}" type="parTrans" cxnId="{A97D72FD-5EBD-4407-8B3D-F7F6AEE3A0FA}">
      <dgm:prSet/>
      <dgm:spPr/>
      <dgm:t>
        <a:bodyPr/>
        <a:lstStyle/>
        <a:p>
          <a:endParaRPr lang="en-US"/>
        </a:p>
      </dgm:t>
    </dgm:pt>
    <dgm:pt modelId="{216DA65D-6542-46BA-97F8-4BA39DCFA84A}" type="sibTrans" cxnId="{A97D72FD-5EBD-4407-8B3D-F7F6AEE3A0FA}">
      <dgm:prSet/>
      <dgm:spPr/>
      <dgm:t>
        <a:bodyPr/>
        <a:lstStyle/>
        <a:p>
          <a:endParaRPr lang="en-US"/>
        </a:p>
      </dgm:t>
    </dgm:pt>
    <dgm:pt modelId="{EF2D6C48-9B5B-45E9-883F-E230BA5A2286}">
      <dgm:prSet custT="1"/>
      <dgm:spPr/>
      <dgm:t>
        <a:bodyPr/>
        <a:lstStyle/>
        <a:p>
          <a:r>
            <a:rPr lang="en-US" sz="1600" dirty="0"/>
            <a:t>anxiety, treatment, biopsies, surgeries, chemo for cancers that “may not” effect a patient.</a:t>
          </a:r>
        </a:p>
      </dgm:t>
    </dgm:pt>
    <dgm:pt modelId="{44D782FF-8697-4D27-AB8B-03E2109369DC}" type="parTrans" cxnId="{C112EDB8-2A23-46A6-9A13-DA87C81B0C2F}">
      <dgm:prSet/>
      <dgm:spPr/>
      <dgm:t>
        <a:bodyPr/>
        <a:lstStyle/>
        <a:p>
          <a:endParaRPr lang="en-US"/>
        </a:p>
      </dgm:t>
    </dgm:pt>
    <dgm:pt modelId="{2F3E8C34-B49A-45F8-8492-D53865583AC8}" type="sibTrans" cxnId="{C112EDB8-2A23-46A6-9A13-DA87C81B0C2F}">
      <dgm:prSet/>
      <dgm:spPr/>
      <dgm:t>
        <a:bodyPr/>
        <a:lstStyle/>
        <a:p>
          <a:endParaRPr lang="en-US"/>
        </a:p>
      </dgm:t>
    </dgm:pt>
    <dgm:pt modelId="{B1EC10D0-F2F8-47C8-BEDE-72D24D6360EA}">
      <dgm:prSet/>
      <dgm:spPr/>
      <dgm:t>
        <a:bodyPr/>
        <a:lstStyle/>
        <a:p>
          <a:r>
            <a:rPr lang="en-US"/>
            <a:t>False positives -- shown to effect “lower uptake” of future screening.</a:t>
          </a:r>
        </a:p>
      </dgm:t>
    </dgm:pt>
    <dgm:pt modelId="{9129DE39-82DE-49FF-BF22-19C4DB656EF6}" type="parTrans" cxnId="{D80E07AA-3EFF-4062-A7EE-880C338E5335}">
      <dgm:prSet/>
      <dgm:spPr/>
      <dgm:t>
        <a:bodyPr/>
        <a:lstStyle/>
        <a:p>
          <a:endParaRPr lang="en-US"/>
        </a:p>
      </dgm:t>
    </dgm:pt>
    <dgm:pt modelId="{5E473FDA-81C7-4D3C-9C7D-2AE299EACD64}" type="sibTrans" cxnId="{D80E07AA-3EFF-4062-A7EE-880C338E5335}">
      <dgm:prSet/>
      <dgm:spPr/>
      <dgm:t>
        <a:bodyPr/>
        <a:lstStyle/>
        <a:p>
          <a:endParaRPr lang="en-US"/>
        </a:p>
      </dgm:t>
    </dgm:pt>
    <dgm:pt modelId="{3BB44318-A521-4DD3-A071-99840A7E3BAB}">
      <dgm:prSet/>
      <dgm:spPr/>
      <dgm:t>
        <a:bodyPr/>
        <a:lstStyle/>
        <a:p>
          <a:r>
            <a:rPr lang="en-US" i="1"/>
            <a:t>Perception</a:t>
          </a:r>
          <a:r>
            <a:rPr lang="en-US"/>
            <a:t> of radiation accumulation</a:t>
          </a:r>
        </a:p>
      </dgm:t>
    </dgm:pt>
    <dgm:pt modelId="{A16CBE09-97EC-4572-9797-FB2C840A52A9}" type="parTrans" cxnId="{BE12C54E-A689-4071-AD91-D7608E187EAD}">
      <dgm:prSet/>
      <dgm:spPr/>
      <dgm:t>
        <a:bodyPr/>
        <a:lstStyle/>
        <a:p>
          <a:endParaRPr lang="en-US"/>
        </a:p>
      </dgm:t>
    </dgm:pt>
    <dgm:pt modelId="{4DB01875-30AB-4581-AFF2-4DBE5D322D89}" type="sibTrans" cxnId="{BE12C54E-A689-4071-AD91-D7608E187EAD}">
      <dgm:prSet/>
      <dgm:spPr/>
      <dgm:t>
        <a:bodyPr/>
        <a:lstStyle/>
        <a:p>
          <a:endParaRPr lang="en-US"/>
        </a:p>
      </dgm:t>
    </dgm:pt>
    <dgm:pt modelId="{947B8B61-5EFE-4E7F-A433-46FA268F6999}">
      <dgm:prSet/>
      <dgm:spPr/>
      <dgm:t>
        <a:bodyPr/>
        <a:lstStyle/>
        <a:p>
          <a:r>
            <a:rPr lang="en-US"/>
            <a:t>Pain</a:t>
          </a:r>
        </a:p>
      </dgm:t>
    </dgm:pt>
    <dgm:pt modelId="{7B8F0B80-7564-4880-A0E9-78B45EB48F3F}" type="parTrans" cxnId="{C2A9AF93-8A57-43A4-B60A-81277B9C94AD}">
      <dgm:prSet/>
      <dgm:spPr/>
      <dgm:t>
        <a:bodyPr/>
        <a:lstStyle/>
        <a:p>
          <a:endParaRPr lang="en-US"/>
        </a:p>
      </dgm:t>
    </dgm:pt>
    <dgm:pt modelId="{DAC1C0A9-B1A2-4572-831A-325A44CA7EEF}" type="sibTrans" cxnId="{C2A9AF93-8A57-43A4-B60A-81277B9C94AD}">
      <dgm:prSet/>
      <dgm:spPr/>
      <dgm:t>
        <a:bodyPr/>
        <a:lstStyle/>
        <a:p>
          <a:endParaRPr lang="en-US"/>
        </a:p>
      </dgm:t>
    </dgm:pt>
    <dgm:pt modelId="{8DD430EA-64F3-4CFD-B12D-F4F088F0741D}" type="pres">
      <dgm:prSet presAssocID="{5D8A0690-42CC-400E-8EE9-5CF8219BDA5E}" presName="root" presStyleCnt="0">
        <dgm:presLayoutVars>
          <dgm:dir/>
          <dgm:resizeHandles val="exact"/>
        </dgm:presLayoutVars>
      </dgm:prSet>
      <dgm:spPr/>
    </dgm:pt>
    <dgm:pt modelId="{5B14B093-2CDB-4880-875C-951704E9CC96}" type="pres">
      <dgm:prSet presAssocID="{1E48B18F-D83D-4BFC-876F-A02442733B4E}" presName="compNode" presStyleCnt="0"/>
      <dgm:spPr/>
    </dgm:pt>
    <dgm:pt modelId="{28133EBE-0653-4F6C-A94B-2C9FDE9084E6}" type="pres">
      <dgm:prSet presAssocID="{1E48B18F-D83D-4BFC-876F-A02442733B4E}" presName="bgRect" presStyleLbl="bgShp" presStyleIdx="0" presStyleCnt="4"/>
      <dgm:spPr/>
    </dgm:pt>
    <dgm:pt modelId="{88D09094-FC68-48E5-B1DA-120CEDB4163D}" type="pres">
      <dgm:prSet presAssocID="{1E48B18F-D83D-4BFC-876F-A02442733B4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EA761ECE-4FD1-4F9A-B46F-E24056A913F6}" type="pres">
      <dgm:prSet presAssocID="{1E48B18F-D83D-4BFC-876F-A02442733B4E}" presName="spaceRect" presStyleCnt="0"/>
      <dgm:spPr/>
    </dgm:pt>
    <dgm:pt modelId="{E1F84536-B4C9-494C-84A1-0006B1715862}" type="pres">
      <dgm:prSet presAssocID="{1E48B18F-D83D-4BFC-876F-A02442733B4E}" presName="parTx" presStyleLbl="revTx" presStyleIdx="0" presStyleCnt="5" custScaleX="80399">
        <dgm:presLayoutVars>
          <dgm:chMax val="0"/>
          <dgm:chPref val="0"/>
        </dgm:presLayoutVars>
      </dgm:prSet>
      <dgm:spPr/>
    </dgm:pt>
    <dgm:pt modelId="{CE417C8D-BA35-4098-A267-042F92A0C595}" type="pres">
      <dgm:prSet presAssocID="{1E48B18F-D83D-4BFC-876F-A02442733B4E}" presName="desTx" presStyleLbl="revTx" presStyleIdx="1" presStyleCnt="5">
        <dgm:presLayoutVars/>
      </dgm:prSet>
      <dgm:spPr/>
    </dgm:pt>
    <dgm:pt modelId="{B5E1873B-0FF9-4BC2-BBF6-8D7A48E8CE42}" type="pres">
      <dgm:prSet presAssocID="{216DA65D-6542-46BA-97F8-4BA39DCFA84A}" presName="sibTrans" presStyleCnt="0"/>
      <dgm:spPr/>
    </dgm:pt>
    <dgm:pt modelId="{4C4E55FB-1248-495E-9BFD-9F5A8F3834C8}" type="pres">
      <dgm:prSet presAssocID="{B1EC10D0-F2F8-47C8-BEDE-72D24D6360EA}" presName="compNode" presStyleCnt="0"/>
      <dgm:spPr/>
    </dgm:pt>
    <dgm:pt modelId="{A11C6C43-F4A4-4D77-8ACC-412589F344AE}" type="pres">
      <dgm:prSet presAssocID="{B1EC10D0-F2F8-47C8-BEDE-72D24D6360EA}" presName="bgRect" presStyleLbl="bgShp" presStyleIdx="1" presStyleCnt="4"/>
      <dgm:spPr/>
    </dgm:pt>
    <dgm:pt modelId="{EBA0ED06-D928-4C2C-9A8B-DBE93389F4A4}" type="pres">
      <dgm:prSet presAssocID="{B1EC10D0-F2F8-47C8-BEDE-72D24D6360E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670C48BD-6492-4F3D-A08B-93A7A5EB6692}" type="pres">
      <dgm:prSet presAssocID="{B1EC10D0-F2F8-47C8-BEDE-72D24D6360EA}" presName="spaceRect" presStyleCnt="0"/>
      <dgm:spPr/>
    </dgm:pt>
    <dgm:pt modelId="{80FAE2B0-4D4D-4351-962A-E503E09F5784}" type="pres">
      <dgm:prSet presAssocID="{B1EC10D0-F2F8-47C8-BEDE-72D24D6360EA}" presName="parTx" presStyleLbl="revTx" presStyleIdx="2" presStyleCnt="5">
        <dgm:presLayoutVars>
          <dgm:chMax val="0"/>
          <dgm:chPref val="0"/>
        </dgm:presLayoutVars>
      </dgm:prSet>
      <dgm:spPr/>
    </dgm:pt>
    <dgm:pt modelId="{BB0ADD44-7BC8-43B5-8D4E-E7F9966D8C1D}" type="pres">
      <dgm:prSet presAssocID="{5E473FDA-81C7-4D3C-9C7D-2AE299EACD64}" presName="sibTrans" presStyleCnt="0"/>
      <dgm:spPr/>
    </dgm:pt>
    <dgm:pt modelId="{983E8578-EAB0-41D2-8C13-540B90B22F69}" type="pres">
      <dgm:prSet presAssocID="{3BB44318-A521-4DD3-A071-99840A7E3BAB}" presName="compNode" presStyleCnt="0"/>
      <dgm:spPr/>
    </dgm:pt>
    <dgm:pt modelId="{DBA5CB98-D94F-46E1-B891-DC74D976BECA}" type="pres">
      <dgm:prSet presAssocID="{3BB44318-A521-4DD3-A071-99840A7E3BAB}" presName="bgRect" presStyleLbl="bgShp" presStyleIdx="2" presStyleCnt="4"/>
      <dgm:spPr/>
    </dgm:pt>
    <dgm:pt modelId="{2008C081-3FC6-4596-B473-A4E21BAC64ED}" type="pres">
      <dgm:prSet presAssocID="{3BB44318-A521-4DD3-A071-99840A7E3BA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D150D015-E364-417E-86CD-CF66FEBABCEB}" type="pres">
      <dgm:prSet presAssocID="{3BB44318-A521-4DD3-A071-99840A7E3BAB}" presName="spaceRect" presStyleCnt="0"/>
      <dgm:spPr/>
    </dgm:pt>
    <dgm:pt modelId="{A409EC68-6904-4BCF-AB13-0370C7DC3103}" type="pres">
      <dgm:prSet presAssocID="{3BB44318-A521-4DD3-A071-99840A7E3BAB}" presName="parTx" presStyleLbl="revTx" presStyleIdx="3" presStyleCnt="5">
        <dgm:presLayoutVars>
          <dgm:chMax val="0"/>
          <dgm:chPref val="0"/>
        </dgm:presLayoutVars>
      </dgm:prSet>
      <dgm:spPr/>
    </dgm:pt>
    <dgm:pt modelId="{EE4BEC24-B042-40BC-B711-B794DEB82A54}" type="pres">
      <dgm:prSet presAssocID="{4DB01875-30AB-4581-AFF2-4DBE5D322D89}" presName="sibTrans" presStyleCnt="0"/>
      <dgm:spPr/>
    </dgm:pt>
    <dgm:pt modelId="{DB7E3881-E218-475C-8CF0-FD004EE1DB04}" type="pres">
      <dgm:prSet presAssocID="{947B8B61-5EFE-4E7F-A433-46FA268F6999}" presName="compNode" presStyleCnt="0"/>
      <dgm:spPr/>
    </dgm:pt>
    <dgm:pt modelId="{45B616F6-8E62-4BD6-8C71-236CCF1DBD33}" type="pres">
      <dgm:prSet presAssocID="{947B8B61-5EFE-4E7F-A433-46FA268F6999}" presName="bgRect" presStyleLbl="bgShp" presStyleIdx="3" presStyleCnt="4"/>
      <dgm:spPr/>
    </dgm:pt>
    <dgm:pt modelId="{8A68A8CD-E77B-457B-8408-4468EDA241BA}" type="pres">
      <dgm:prSet presAssocID="{947B8B61-5EFE-4E7F-A433-46FA268F699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9083D896-05F5-4B6F-A0D3-E37EE71C0D37}" type="pres">
      <dgm:prSet presAssocID="{947B8B61-5EFE-4E7F-A433-46FA268F6999}" presName="spaceRect" presStyleCnt="0"/>
      <dgm:spPr/>
    </dgm:pt>
    <dgm:pt modelId="{8BA07BFA-E911-4277-ACF9-36A3A91A86D8}" type="pres">
      <dgm:prSet presAssocID="{947B8B61-5EFE-4E7F-A433-46FA268F699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2DB980B-F778-44AA-9939-77B2B3C27D51}" type="presOf" srcId="{3BB44318-A521-4DD3-A071-99840A7E3BAB}" destId="{A409EC68-6904-4BCF-AB13-0370C7DC3103}" srcOrd="0" destOrd="0" presId="urn:microsoft.com/office/officeart/2018/2/layout/IconVerticalSolidList"/>
    <dgm:cxn modelId="{BE12C54E-A689-4071-AD91-D7608E187EAD}" srcId="{5D8A0690-42CC-400E-8EE9-5CF8219BDA5E}" destId="{3BB44318-A521-4DD3-A071-99840A7E3BAB}" srcOrd="2" destOrd="0" parTransId="{A16CBE09-97EC-4572-9797-FB2C840A52A9}" sibTransId="{4DB01875-30AB-4581-AFF2-4DBE5D322D89}"/>
    <dgm:cxn modelId="{0E4FC88F-33F3-45CF-A957-6C254B14B3DC}" type="presOf" srcId="{947B8B61-5EFE-4E7F-A433-46FA268F6999}" destId="{8BA07BFA-E911-4277-ACF9-36A3A91A86D8}" srcOrd="0" destOrd="0" presId="urn:microsoft.com/office/officeart/2018/2/layout/IconVerticalSolidList"/>
    <dgm:cxn modelId="{C2A9AF93-8A57-43A4-B60A-81277B9C94AD}" srcId="{5D8A0690-42CC-400E-8EE9-5CF8219BDA5E}" destId="{947B8B61-5EFE-4E7F-A433-46FA268F6999}" srcOrd="3" destOrd="0" parTransId="{7B8F0B80-7564-4880-A0E9-78B45EB48F3F}" sibTransId="{DAC1C0A9-B1A2-4572-831A-325A44CA7EEF}"/>
    <dgm:cxn modelId="{F5DA8397-857F-43C5-B3ED-D9EC45D197C4}" type="presOf" srcId="{B1EC10D0-F2F8-47C8-BEDE-72D24D6360EA}" destId="{80FAE2B0-4D4D-4351-962A-E503E09F5784}" srcOrd="0" destOrd="0" presId="urn:microsoft.com/office/officeart/2018/2/layout/IconVerticalSolidList"/>
    <dgm:cxn modelId="{D80E07AA-3EFF-4062-A7EE-880C338E5335}" srcId="{5D8A0690-42CC-400E-8EE9-5CF8219BDA5E}" destId="{B1EC10D0-F2F8-47C8-BEDE-72D24D6360EA}" srcOrd="1" destOrd="0" parTransId="{9129DE39-82DE-49FF-BF22-19C4DB656EF6}" sibTransId="{5E473FDA-81C7-4D3C-9C7D-2AE299EACD64}"/>
    <dgm:cxn modelId="{C0ECA8B8-9BE9-408B-97FA-3BF804F2161F}" type="presOf" srcId="{EF2D6C48-9B5B-45E9-883F-E230BA5A2286}" destId="{CE417C8D-BA35-4098-A267-042F92A0C595}" srcOrd="0" destOrd="0" presId="urn:microsoft.com/office/officeart/2018/2/layout/IconVerticalSolidList"/>
    <dgm:cxn modelId="{C112EDB8-2A23-46A6-9A13-DA87C81B0C2F}" srcId="{1E48B18F-D83D-4BFC-876F-A02442733B4E}" destId="{EF2D6C48-9B5B-45E9-883F-E230BA5A2286}" srcOrd="0" destOrd="0" parTransId="{44D782FF-8697-4D27-AB8B-03E2109369DC}" sibTransId="{2F3E8C34-B49A-45F8-8492-D53865583AC8}"/>
    <dgm:cxn modelId="{76D328D4-9D37-44E2-9B40-5843B0CC1FC7}" type="presOf" srcId="{5D8A0690-42CC-400E-8EE9-5CF8219BDA5E}" destId="{8DD430EA-64F3-4CFD-B12D-F4F088F0741D}" srcOrd="0" destOrd="0" presId="urn:microsoft.com/office/officeart/2018/2/layout/IconVerticalSolidList"/>
    <dgm:cxn modelId="{865371DF-BA4A-4343-9528-0349BC7F2CCD}" type="presOf" srcId="{1E48B18F-D83D-4BFC-876F-A02442733B4E}" destId="{E1F84536-B4C9-494C-84A1-0006B1715862}" srcOrd="0" destOrd="0" presId="urn:microsoft.com/office/officeart/2018/2/layout/IconVerticalSolidList"/>
    <dgm:cxn modelId="{A97D72FD-5EBD-4407-8B3D-F7F6AEE3A0FA}" srcId="{5D8A0690-42CC-400E-8EE9-5CF8219BDA5E}" destId="{1E48B18F-D83D-4BFC-876F-A02442733B4E}" srcOrd="0" destOrd="0" parTransId="{C137F91F-1A2F-48A7-A411-017D2D071A09}" sibTransId="{216DA65D-6542-46BA-97F8-4BA39DCFA84A}"/>
    <dgm:cxn modelId="{97DEA6B5-D404-49FB-B921-0D3D3CC8821D}" type="presParOf" srcId="{8DD430EA-64F3-4CFD-B12D-F4F088F0741D}" destId="{5B14B093-2CDB-4880-875C-951704E9CC96}" srcOrd="0" destOrd="0" presId="urn:microsoft.com/office/officeart/2018/2/layout/IconVerticalSolidList"/>
    <dgm:cxn modelId="{0AA29030-C1DC-4D24-9FF2-D34B68DF939B}" type="presParOf" srcId="{5B14B093-2CDB-4880-875C-951704E9CC96}" destId="{28133EBE-0653-4F6C-A94B-2C9FDE9084E6}" srcOrd="0" destOrd="0" presId="urn:microsoft.com/office/officeart/2018/2/layout/IconVerticalSolidList"/>
    <dgm:cxn modelId="{7423FFEA-711A-4197-859E-E9D7DC151E46}" type="presParOf" srcId="{5B14B093-2CDB-4880-875C-951704E9CC96}" destId="{88D09094-FC68-48E5-B1DA-120CEDB4163D}" srcOrd="1" destOrd="0" presId="urn:microsoft.com/office/officeart/2018/2/layout/IconVerticalSolidList"/>
    <dgm:cxn modelId="{0DB46F8A-D964-4918-82A6-425F3823721E}" type="presParOf" srcId="{5B14B093-2CDB-4880-875C-951704E9CC96}" destId="{EA761ECE-4FD1-4F9A-B46F-E24056A913F6}" srcOrd="2" destOrd="0" presId="urn:microsoft.com/office/officeart/2018/2/layout/IconVerticalSolidList"/>
    <dgm:cxn modelId="{DC3A2676-A956-42DF-A0E4-427F86739CB1}" type="presParOf" srcId="{5B14B093-2CDB-4880-875C-951704E9CC96}" destId="{E1F84536-B4C9-494C-84A1-0006B1715862}" srcOrd="3" destOrd="0" presId="urn:microsoft.com/office/officeart/2018/2/layout/IconVerticalSolidList"/>
    <dgm:cxn modelId="{74BDF134-0B5F-4764-B8A6-02552E03982A}" type="presParOf" srcId="{5B14B093-2CDB-4880-875C-951704E9CC96}" destId="{CE417C8D-BA35-4098-A267-042F92A0C595}" srcOrd="4" destOrd="0" presId="urn:microsoft.com/office/officeart/2018/2/layout/IconVerticalSolidList"/>
    <dgm:cxn modelId="{89A42948-63E0-4618-B3BF-01EE9A3CBC78}" type="presParOf" srcId="{8DD430EA-64F3-4CFD-B12D-F4F088F0741D}" destId="{B5E1873B-0FF9-4BC2-BBF6-8D7A48E8CE42}" srcOrd="1" destOrd="0" presId="urn:microsoft.com/office/officeart/2018/2/layout/IconVerticalSolidList"/>
    <dgm:cxn modelId="{6CE516B4-30EC-4254-AF88-6014768C7AD2}" type="presParOf" srcId="{8DD430EA-64F3-4CFD-B12D-F4F088F0741D}" destId="{4C4E55FB-1248-495E-9BFD-9F5A8F3834C8}" srcOrd="2" destOrd="0" presId="urn:microsoft.com/office/officeart/2018/2/layout/IconVerticalSolidList"/>
    <dgm:cxn modelId="{ABF482DC-8224-4154-8FB8-A0F6DD417857}" type="presParOf" srcId="{4C4E55FB-1248-495E-9BFD-9F5A8F3834C8}" destId="{A11C6C43-F4A4-4D77-8ACC-412589F344AE}" srcOrd="0" destOrd="0" presId="urn:microsoft.com/office/officeart/2018/2/layout/IconVerticalSolidList"/>
    <dgm:cxn modelId="{E7D3344D-CD96-4999-BD91-84CC374C5634}" type="presParOf" srcId="{4C4E55FB-1248-495E-9BFD-9F5A8F3834C8}" destId="{EBA0ED06-D928-4C2C-9A8B-DBE93389F4A4}" srcOrd="1" destOrd="0" presId="urn:microsoft.com/office/officeart/2018/2/layout/IconVerticalSolidList"/>
    <dgm:cxn modelId="{850F806A-C658-41D5-9689-35A5EEDD1808}" type="presParOf" srcId="{4C4E55FB-1248-495E-9BFD-9F5A8F3834C8}" destId="{670C48BD-6492-4F3D-A08B-93A7A5EB6692}" srcOrd="2" destOrd="0" presId="urn:microsoft.com/office/officeart/2018/2/layout/IconVerticalSolidList"/>
    <dgm:cxn modelId="{2A4A314B-1369-4F41-8208-481B31221F5D}" type="presParOf" srcId="{4C4E55FB-1248-495E-9BFD-9F5A8F3834C8}" destId="{80FAE2B0-4D4D-4351-962A-E503E09F5784}" srcOrd="3" destOrd="0" presId="urn:microsoft.com/office/officeart/2018/2/layout/IconVerticalSolidList"/>
    <dgm:cxn modelId="{957BD66F-E02C-48CD-B560-305FB5631E0F}" type="presParOf" srcId="{8DD430EA-64F3-4CFD-B12D-F4F088F0741D}" destId="{BB0ADD44-7BC8-43B5-8D4E-E7F9966D8C1D}" srcOrd="3" destOrd="0" presId="urn:microsoft.com/office/officeart/2018/2/layout/IconVerticalSolidList"/>
    <dgm:cxn modelId="{1222CE5C-1BFC-4474-8C59-B115479B2919}" type="presParOf" srcId="{8DD430EA-64F3-4CFD-B12D-F4F088F0741D}" destId="{983E8578-EAB0-41D2-8C13-540B90B22F69}" srcOrd="4" destOrd="0" presId="urn:microsoft.com/office/officeart/2018/2/layout/IconVerticalSolidList"/>
    <dgm:cxn modelId="{D5DBF0DC-0A4E-45E7-B377-36255E3DE9AC}" type="presParOf" srcId="{983E8578-EAB0-41D2-8C13-540B90B22F69}" destId="{DBA5CB98-D94F-46E1-B891-DC74D976BECA}" srcOrd="0" destOrd="0" presId="urn:microsoft.com/office/officeart/2018/2/layout/IconVerticalSolidList"/>
    <dgm:cxn modelId="{EF82B97B-3F12-4178-B8F3-7DA9EDA4FBB4}" type="presParOf" srcId="{983E8578-EAB0-41D2-8C13-540B90B22F69}" destId="{2008C081-3FC6-4596-B473-A4E21BAC64ED}" srcOrd="1" destOrd="0" presId="urn:microsoft.com/office/officeart/2018/2/layout/IconVerticalSolidList"/>
    <dgm:cxn modelId="{D05997EB-00F1-406F-AC91-D9D7F35EE2A5}" type="presParOf" srcId="{983E8578-EAB0-41D2-8C13-540B90B22F69}" destId="{D150D015-E364-417E-86CD-CF66FEBABCEB}" srcOrd="2" destOrd="0" presId="urn:microsoft.com/office/officeart/2018/2/layout/IconVerticalSolidList"/>
    <dgm:cxn modelId="{49DEE5FC-5B38-4ECC-9FBD-F994D8D87EB6}" type="presParOf" srcId="{983E8578-EAB0-41D2-8C13-540B90B22F69}" destId="{A409EC68-6904-4BCF-AB13-0370C7DC3103}" srcOrd="3" destOrd="0" presId="urn:microsoft.com/office/officeart/2018/2/layout/IconVerticalSolidList"/>
    <dgm:cxn modelId="{2C379886-6A88-4E1A-96BB-B2FCBD417E22}" type="presParOf" srcId="{8DD430EA-64F3-4CFD-B12D-F4F088F0741D}" destId="{EE4BEC24-B042-40BC-B711-B794DEB82A54}" srcOrd="5" destOrd="0" presId="urn:microsoft.com/office/officeart/2018/2/layout/IconVerticalSolidList"/>
    <dgm:cxn modelId="{F7796AF1-1C2B-462B-8449-0A0C5756DE15}" type="presParOf" srcId="{8DD430EA-64F3-4CFD-B12D-F4F088F0741D}" destId="{DB7E3881-E218-475C-8CF0-FD004EE1DB04}" srcOrd="6" destOrd="0" presId="urn:microsoft.com/office/officeart/2018/2/layout/IconVerticalSolidList"/>
    <dgm:cxn modelId="{AD45B19B-4F47-4C9A-8567-86A1D3C7E38F}" type="presParOf" srcId="{DB7E3881-E218-475C-8CF0-FD004EE1DB04}" destId="{45B616F6-8E62-4BD6-8C71-236CCF1DBD33}" srcOrd="0" destOrd="0" presId="urn:microsoft.com/office/officeart/2018/2/layout/IconVerticalSolidList"/>
    <dgm:cxn modelId="{866D9B06-D1AD-44D6-BA35-48282FC4919A}" type="presParOf" srcId="{DB7E3881-E218-475C-8CF0-FD004EE1DB04}" destId="{8A68A8CD-E77B-457B-8408-4468EDA241BA}" srcOrd="1" destOrd="0" presId="urn:microsoft.com/office/officeart/2018/2/layout/IconVerticalSolidList"/>
    <dgm:cxn modelId="{6AC3A912-2448-4008-8AA4-7558D1226A2A}" type="presParOf" srcId="{DB7E3881-E218-475C-8CF0-FD004EE1DB04}" destId="{9083D896-05F5-4B6F-A0D3-E37EE71C0D37}" srcOrd="2" destOrd="0" presId="urn:microsoft.com/office/officeart/2018/2/layout/IconVerticalSolidList"/>
    <dgm:cxn modelId="{AE993385-654F-4F29-892D-04C833D91C8B}" type="presParOf" srcId="{DB7E3881-E218-475C-8CF0-FD004EE1DB04}" destId="{8BA07BFA-E911-4277-ACF9-36A3A91A86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A425CD-B912-4761-B99D-CB61BCDD1D9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D0569C-273E-496B-A9F9-73135F9D020E}">
      <dgm:prSet/>
      <dgm:spPr/>
      <dgm:t>
        <a:bodyPr/>
        <a:lstStyle/>
        <a:p>
          <a:r>
            <a:rPr lang="en-US" dirty="0"/>
            <a:t>Current guidance on CBE by </a:t>
          </a:r>
          <a:r>
            <a:rPr lang="en-US" i="1" dirty="0"/>
            <a:t>ACP, CTF, USPSTF</a:t>
          </a:r>
          <a:endParaRPr lang="en-US" dirty="0"/>
        </a:p>
      </dgm:t>
    </dgm:pt>
    <dgm:pt modelId="{14826A5E-A79B-4A80-BE5C-F781CAF9F48B}" type="parTrans" cxnId="{EA010E15-BB1D-42E7-9CDD-3EBEC0DF2862}">
      <dgm:prSet/>
      <dgm:spPr/>
      <dgm:t>
        <a:bodyPr/>
        <a:lstStyle/>
        <a:p>
          <a:endParaRPr lang="en-US"/>
        </a:p>
      </dgm:t>
    </dgm:pt>
    <dgm:pt modelId="{0D0B4AF1-BAEE-4771-ADC6-ECCD9817566A}" type="sibTrans" cxnId="{EA010E15-BB1D-42E7-9CDD-3EBEC0DF2862}">
      <dgm:prSet/>
      <dgm:spPr/>
      <dgm:t>
        <a:bodyPr/>
        <a:lstStyle/>
        <a:p>
          <a:endParaRPr lang="en-US"/>
        </a:p>
      </dgm:t>
    </dgm:pt>
    <dgm:pt modelId="{CB98DF89-6995-44F7-85C6-58776A4624BD}">
      <dgm:prSet/>
      <dgm:spPr/>
      <dgm:t>
        <a:bodyPr/>
        <a:lstStyle/>
        <a:p>
          <a:r>
            <a:rPr lang="en-US" dirty="0"/>
            <a:t>No evidence that a clinical breast exam actually makes a difference in morbidity or mortality for women. </a:t>
          </a:r>
        </a:p>
      </dgm:t>
    </dgm:pt>
    <dgm:pt modelId="{B27C88A2-ED35-49D5-A1E0-6BAD3BF14EBF}" type="parTrans" cxnId="{8E56F9BC-28DB-44F4-9410-AC0346431128}">
      <dgm:prSet/>
      <dgm:spPr/>
      <dgm:t>
        <a:bodyPr/>
        <a:lstStyle/>
        <a:p>
          <a:endParaRPr lang="en-US"/>
        </a:p>
      </dgm:t>
    </dgm:pt>
    <dgm:pt modelId="{FDF07843-3573-416D-8178-5D0B1FB40A77}" type="sibTrans" cxnId="{8E56F9BC-28DB-44F4-9410-AC0346431128}">
      <dgm:prSet/>
      <dgm:spPr/>
      <dgm:t>
        <a:bodyPr/>
        <a:lstStyle/>
        <a:p>
          <a:endParaRPr lang="en-US"/>
        </a:p>
      </dgm:t>
    </dgm:pt>
    <dgm:pt modelId="{4B823A76-8562-4CF8-B9BE-7487D6B51A35}">
      <dgm:prSet/>
      <dgm:spPr/>
      <dgm:t>
        <a:bodyPr/>
        <a:lstStyle/>
        <a:p>
          <a:r>
            <a:rPr lang="en-US" dirty="0"/>
            <a:t>slightly increased rate of detecting breast cancer, data is not clear that those wouldn't have been detected in a reasonably similar time frame</a:t>
          </a:r>
        </a:p>
      </dgm:t>
    </dgm:pt>
    <dgm:pt modelId="{D8A6C416-AA8A-4535-AD37-D0457259DFE7}" type="parTrans" cxnId="{41B8EBBD-D907-487B-8FE4-85EF45DE4D97}">
      <dgm:prSet/>
      <dgm:spPr/>
      <dgm:t>
        <a:bodyPr/>
        <a:lstStyle/>
        <a:p>
          <a:endParaRPr lang="en-US"/>
        </a:p>
      </dgm:t>
    </dgm:pt>
    <dgm:pt modelId="{F85FBF5A-F503-49BB-822C-C839419B800A}" type="sibTrans" cxnId="{41B8EBBD-D907-487B-8FE4-85EF45DE4D97}">
      <dgm:prSet/>
      <dgm:spPr/>
      <dgm:t>
        <a:bodyPr/>
        <a:lstStyle/>
        <a:p>
          <a:endParaRPr lang="en-US"/>
        </a:p>
      </dgm:t>
    </dgm:pt>
    <dgm:pt modelId="{5BFB053A-0E76-40D7-B580-62B2FA422583}" type="pres">
      <dgm:prSet presAssocID="{69A425CD-B912-4761-B99D-CB61BCDD1D97}" presName="linear" presStyleCnt="0">
        <dgm:presLayoutVars>
          <dgm:animLvl val="lvl"/>
          <dgm:resizeHandles val="exact"/>
        </dgm:presLayoutVars>
      </dgm:prSet>
      <dgm:spPr/>
    </dgm:pt>
    <dgm:pt modelId="{47854246-BDB0-41C4-B0F0-0A2F4D9B6BE9}" type="pres">
      <dgm:prSet presAssocID="{DDD0569C-273E-496B-A9F9-73135F9D020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C0D62CA-04FA-4F0A-8362-D6F6E8DE3D1C}" type="pres">
      <dgm:prSet presAssocID="{0D0B4AF1-BAEE-4771-ADC6-ECCD9817566A}" presName="spacer" presStyleCnt="0"/>
      <dgm:spPr/>
    </dgm:pt>
    <dgm:pt modelId="{2B2EAF77-0901-4E2F-858C-194D859117E9}" type="pres">
      <dgm:prSet presAssocID="{CB98DF89-6995-44F7-85C6-58776A4624B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1217A12-046C-4DD1-90E9-A623FC61232F}" type="pres">
      <dgm:prSet presAssocID="{FDF07843-3573-416D-8178-5D0B1FB40A77}" presName="spacer" presStyleCnt="0"/>
      <dgm:spPr/>
    </dgm:pt>
    <dgm:pt modelId="{938ADBF9-9788-4BEA-9D43-D00E550A6644}" type="pres">
      <dgm:prSet presAssocID="{4B823A76-8562-4CF8-B9BE-7487D6B51A3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A010E15-BB1D-42E7-9CDD-3EBEC0DF2862}" srcId="{69A425CD-B912-4761-B99D-CB61BCDD1D97}" destId="{DDD0569C-273E-496B-A9F9-73135F9D020E}" srcOrd="0" destOrd="0" parTransId="{14826A5E-A79B-4A80-BE5C-F781CAF9F48B}" sibTransId="{0D0B4AF1-BAEE-4771-ADC6-ECCD9817566A}"/>
    <dgm:cxn modelId="{8E56F9BC-28DB-44F4-9410-AC0346431128}" srcId="{69A425CD-B912-4761-B99D-CB61BCDD1D97}" destId="{CB98DF89-6995-44F7-85C6-58776A4624BD}" srcOrd="1" destOrd="0" parTransId="{B27C88A2-ED35-49D5-A1E0-6BAD3BF14EBF}" sibTransId="{FDF07843-3573-416D-8178-5D0B1FB40A77}"/>
    <dgm:cxn modelId="{41B8EBBD-D907-487B-8FE4-85EF45DE4D97}" srcId="{69A425CD-B912-4761-B99D-CB61BCDD1D97}" destId="{4B823A76-8562-4CF8-B9BE-7487D6B51A35}" srcOrd="2" destOrd="0" parTransId="{D8A6C416-AA8A-4535-AD37-D0457259DFE7}" sibTransId="{F85FBF5A-F503-49BB-822C-C839419B800A}"/>
    <dgm:cxn modelId="{5B1075D8-9F1F-46D7-848B-2244B61F5959}" type="presOf" srcId="{CB98DF89-6995-44F7-85C6-58776A4624BD}" destId="{2B2EAF77-0901-4E2F-858C-194D859117E9}" srcOrd="0" destOrd="0" presId="urn:microsoft.com/office/officeart/2005/8/layout/vList2"/>
    <dgm:cxn modelId="{EE2D60DA-F55A-4CD5-9610-A137648CB140}" type="presOf" srcId="{69A425CD-B912-4761-B99D-CB61BCDD1D97}" destId="{5BFB053A-0E76-40D7-B580-62B2FA422583}" srcOrd="0" destOrd="0" presId="urn:microsoft.com/office/officeart/2005/8/layout/vList2"/>
    <dgm:cxn modelId="{A16E79E2-BAD8-42B8-9854-60917A53A306}" type="presOf" srcId="{4B823A76-8562-4CF8-B9BE-7487D6B51A35}" destId="{938ADBF9-9788-4BEA-9D43-D00E550A6644}" srcOrd="0" destOrd="0" presId="urn:microsoft.com/office/officeart/2005/8/layout/vList2"/>
    <dgm:cxn modelId="{0C2D48ED-2303-4B33-8C93-7C30C3CEF543}" type="presOf" srcId="{DDD0569C-273E-496B-A9F9-73135F9D020E}" destId="{47854246-BDB0-41C4-B0F0-0A2F4D9B6BE9}" srcOrd="0" destOrd="0" presId="urn:microsoft.com/office/officeart/2005/8/layout/vList2"/>
    <dgm:cxn modelId="{300D0277-1108-44DF-8272-35332F1AF99A}" type="presParOf" srcId="{5BFB053A-0E76-40D7-B580-62B2FA422583}" destId="{47854246-BDB0-41C4-B0F0-0A2F4D9B6BE9}" srcOrd="0" destOrd="0" presId="urn:microsoft.com/office/officeart/2005/8/layout/vList2"/>
    <dgm:cxn modelId="{2864FE29-F993-4BB5-BFF7-AAFD1BEBF045}" type="presParOf" srcId="{5BFB053A-0E76-40D7-B580-62B2FA422583}" destId="{AC0D62CA-04FA-4F0A-8362-D6F6E8DE3D1C}" srcOrd="1" destOrd="0" presId="urn:microsoft.com/office/officeart/2005/8/layout/vList2"/>
    <dgm:cxn modelId="{F3FE3BE1-AD1A-414C-A938-773170421C0A}" type="presParOf" srcId="{5BFB053A-0E76-40D7-B580-62B2FA422583}" destId="{2B2EAF77-0901-4E2F-858C-194D859117E9}" srcOrd="2" destOrd="0" presId="urn:microsoft.com/office/officeart/2005/8/layout/vList2"/>
    <dgm:cxn modelId="{D354AABF-2D49-4FB7-9BCC-6D0CF12B2165}" type="presParOf" srcId="{5BFB053A-0E76-40D7-B580-62B2FA422583}" destId="{F1217A12-046C-4DD1-90E9-A623FC61232F}" srcOrd="3" destOrd="0" presId="urn:microsoft.com/office/officeart/2005/8/layout/vList2"/>
    <dgm:cxn modelId="{BC21552B-F50B-4231-BB8E-5F7124B2042F}" type="presParOf" srcId="{5BFB053A-0E76-40D7-B580-62B2FA422583}" destId="{938ADBF9-9788-4BEA-9D43-D00E550A664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C2B97A-B252-4CB7-9FC9-13A32C7FAA7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31CE18C-0832-4F66-9F30-62E417234771}">
      <dgm:prSet custT="1"/>
      <dgm:spPr/>
      <dgm:t>
        <a:bodyPr/>
        <a:lstStyle/>
        <a:p>
          <a:r>
            <a:rPr lang="en-US" sz="2400" i="1" dirty="0"/>
            <a:t>Overdiagnosis</a:t>
          </a:r>
          <a:r>
            <a:rPr lang="en-US" sz="2400" dirty="0"/>
            <a:t> refers to the detection of a cancer that would not otherwise become symptomatic during a woman's lifetime.</a:t>
          </a:r>
        </a:p>
      </dgm:t>
    </dgm:pt>
    <dgm:pt modelId="{B2E9E1AA-8009-4EEB-B304-1CE790988483}" type="parTrans" cxnId="{9019CC23-AAA9-422A-8798-1A47D4070D0D}">
      <dgm:prSet/>
      <dgm:spPr/>
      <dgm:t>
        <a:bodyPr/>
        <a:lstStyle/>
        <a:p>
          <a:endParaRPr lang="en-US"/>
        </a:p>
      </dgm:t>
    </dgm:pt>
    <dgm:pt modelId="{7FE566CA-F0DC-4E22-933A-FEFA9D2E7369}" type="sibTrans" cxnId="{9019CC23-AAA9-422A-8798-1A47D4070D0D}">
      <dgm:prSet/>
      <dgm:spPr/>
      <dgm:t>
        <a:bodyPr/>
        <a:lstStyle/>
        <a:p>
          <a:endParaRPr lang="en-US"/>
        </a:p>
      </dgm:t>
    </dgm:pt>
    <dgm:pt modelId="{99D62A9F-E9BD-4DD4-87FA-C4EB3BFA5D7A}">
      <dgm:prSet custT="1"/>
      <dgm:spPr/>
      <dgm:t>
        <a:bodyPr/>
        <a:lstStyle/>
        <a:p>
          <a:r>
            <a:rPr lang="en-US" sz="2800" dirty="0"/>
            <a:t>Increasing issue |  “buzzword”</a:t>
          </a:r>
        </a:p>
      </dgm:t>
    </dgm:pt>
    <dgm:pt modelId="{594A0718-F49E-45BD-9643-D97C34727723}" type="parTrans" cxnId="{44D2169E-2671-4CE4-B0DD-00BF7C894385}">
      <dgm:prSet/>
      <dgm:spPr/>
      <dgm:t>
        <a:bodyPr/>
        <a:lstStyle/>
        <a:p>
          <a:endParaRPr lang="en-US"/>
        </a:p>
      </dgm:t>
    </dgm:pt>
    <dgm:pt modelId="{66B77183-A4CE-45BF-81BE-515FB8532B72}" type="sibTrans" cxnId="{44D2169E-2671-4CE4-B0DD-00BF7C894385}">
      <dgm:prSet/>
      <dgm:spPr/>
      <dgm:t>
        <a:bodyPr/>
        <a:lstStyle/>
        <a:p>
          <a:endParaRPr lang="en-US"/>
        </a:p>
      </dgm:t>
    </dgm:pt>
    <dgm:pt modelId="{3746CF89-53E3-4246-9F65-5575A5CF8FC0}">
      <dgm:prSet custT="1"/>
      <dgm:spPr/>
      <dgm:t>
        <a:bodyPr/>
        <a:lstStyle/>
        <a:p>
          <a:r>
            <a:rPr lang="en-US" sz="2000" dirty="0"/>
            <a:t>Depending upon estimates and how often mammography is used for screening, aggressive screening with mammography can lead to overdiagnosis in over 20% of cases. (ACP)</a:t>
          </a:r>
        </a:p>
      </dgm:t>
    </dgm:pt>
    <dgm:pt modelId="{556B9D01-4D16-426C-A5EC-72D484252872}" type="parTrans" cxnId="{C2F6AC42-157B-4939-9D6B-E7607CE9C594}">
      <dgm:prSet/>
      <dgm:spPr/>
      <dgm:t>
        <a:bodyPr/>
        <a:lstStyle/>
        <a:p>
          <a:endParaRPr lang="en-US"/>
        </a:p>
      </dgm:t>
    </dgm:pt>
    <dgm:pt modelId="{C1BCD052-C9A2-40B1-BFA9-50F48942EFDC}" type="sibTrans" cxnId="{C2F6AC42-157B-4939-9D6B-E7607CE9C594}">
      <dgm:prSet/>
      <dgm:spPr/>
      <dgm:t>
        <a:bodyPr/>
        <a:lstStyle/>
        <a:p>
          <a:endParaRPr lang="en-US"/>
        </a:p>
      </dgm:t>
    </dgm:pt>
    <dgm:pt modelId="{601C47DF-DA33-4DB8-B877-C094DCB9F72C}" type="pres">
      <dgm:prSet presAssocID="{A3C2B97A-B252-4CB7-9FC9-13A32C7FAA77}" presName="root" presStyleCnt="0">
        <dgm:presLayoutVars>
          <dgm:dir/>
          <dgm:resizeHandles val="exact"/>
        </dgm:presLayoutVars>
      </dgm:prSet>
      <dgm:spPr/>
    </dgm:pt>
    <dgm:pt modelId="{7FC691C8-3043-4498-AEB8-9FC5DA877FB5}" type="pres">
      <dgm:prSet presAssocID="{331CE18C-0832-4F66-9F30-62E417234771}" presName="compNode" presStyleCnt="0"/>
      <dgm:spPr/>
    </dgm:pt>
    <dgm:pt modelId="{2BB67262-3912-4A79-9D4B-C499240C557C}" type="pres">
      <dgm:prSet presAssocID="{331CE18C-0832-4F66-9F30-62E417234771}" presName="bgRect" presStyleLbl="bgShp" presStyleIdx="0" presStyleCnt="3"/>
      <dgm:spPr/>
    </dgm:pt>
    <dgm:pt modelId="{CFE04383-9ED0-4ADB-AC1C-1242690F2E9F}" type="pres">
      <dgm:prSet presAssocID="{331CE18C-0832-4F66-9F30-62E4172347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054C7BF-CC24-45C0-B0C9-91EF8079B8A3}" type="pres">
      <dgm:prSet presAssocID="{331CE18C-0832-4F66-9F30-62E417234771}" presName="spaceRect" presStyleCnt="0"/>
      <dgm:spPr/>
    </dgm:pt>
    <dgm:pt modelId="{FB44A826-7D69-423F-98C1-5C50158F45CE}" type="pres">
      <dgm:prSet presAssocID="{331CE18C-0832-4F66-9F30-62E417234771}" presName="parTx" presStyleLbl="revTx" presStyleIdx="0" presStyleCnt="3">
        <dgm:presLayoutVars>
          <dgm:chMax val="0"/>
          <dgm:chPref val="0"/>
        </dgm:presLayoutVars>
      </dgm:prSet>
      <dgm:spPr/>
    </dgm:pt>
    <dgm:pt modelId="{60AF19A7-54C1-47EA-AD0F-683037661DB5}" type="pres">
      <dgm:prSet presAssocID="{7FE566CA-F0DC-4E22-933A-FEFA9D2E7369}" presName="sibTrans" presStyleCnt="0"/>
      <dgm:spPr/>
    </dgm:pt>
    <dgm:pt modelId="{6E032AF7-0FAD-4FA4-970E-66475DC03B93}" type="pres">
      <dgm:prSet presAssocID="{99D62A9F-E9BD-4DD4-87FA-C4EB3BFA5D7A}" presName="compNode" presStyleCnt="0"/>
      <dgm:spPr/>
    </dgm:pt>
    <dgm:pt modelId="{DF26435E-AD91-4450-89E8-D7E6EA1B7255}" type="pres">
      <dgm:prSet presAssocID="{99D62A9F-E9BD-4DD4-87FA-C4EB3BFA5D7A}" presName="bgRect" presStyleLbl="bgShp" presStyleIdx="1" presStyleCnt="3"/>
      <dgm:spPr/>
    </dgm:pt>
    <dgm:pt modelId="{EFD64DAC-6350-4CE0-ADF5-08F1822F2241}" type="pres">
      <dgm:prSet presAssocID="{99D62A9F-E9BD-4DD4-87FA-C4EB3BFA5D7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Knot"/>
        </a:ext>
      </dgm:extLst>
    </dgm:pt>
    <dgm:pt modelId="{47928741-F1F3-462F-895B-BDD9892E2982}" type="pres">
      <dgm:prSet presAssocID="{99D62A9F-E9BD-4DD4-87FA-C4EB3BFA5D7A}" presName="spaceRect" presStyleCnt="0"/>
      <dgm:spPr/>
    </dgm:pt>
    <dgm:pt modelId="{967A81DF-173C-4C09-A25B-9C301A0B14EB}" type="pres">
      <dgm:prSet presAssocID="{99D62A9F-E9BD-4DD4-87FA-C4EB3BFA5D7A}" presName="parTx" presStyleLbl="revTx" presStyleIdx="1" presStyleCnt="3">
        <dgm:presLayoutVars>
          <dgm:chMax val="0"/>
          <dgm:chPref val="0"/>
        </dgm:presLayoutVars>
      </dgm:prSet>
      <dgm:spPr/>
    </dgm:pt>
    <dgm:pt modelId="{4475A78C-F94A-4D27-BD89-5C8D48190192}" type="pres">
      <dgm:prSet presAssocID="{66B77183-A4CE-45BF-81BE-515FB8532B72}" presName="sibTrans" presStyleCnt="0"/>
      <dgm:spPr/>
    </dgm:pt>
    <dgm:pt modelId="{75B204A8-E372-478E-806C-66723800C918}" type="pres">
      <dgm:prSet presAssocID="{3746CF89-53E3-4246-9F65-5575A5CF8FC0}" presName="compNode" presStyleCnt="0"/>
      <dgm:spPr/>
    </dgm:pt>
    <dgm:pt modelId="{100A2D25-1778-41FB-B465-3883C48F6F76}" type="pres">
      <dgm:prSet presAssocID="{3746CF89-53E3-4246-9F65-5575A5CF8FC0}" presName="bgRect" presStyleLbl="bgShp" presStyleIdx="2" presStyleCnt="3"/>
      <dgm:spPr/>
    </dgm:pt>
    <dgm:pt modelId="{0B46F85D-DAB7-4634-8CCE-8A095C75B340}" type="pres">
      <dgm:prSet presAssocID="{3746CF89-53E3-4246-9F65-5575A5CF8FC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34DB9D61-84AE-4353-BE40-CDF04CA9ABDD}" type="pres">
      <dgm:prSet presAssocID="{3746CF89-53E3-4246-9F65-5575A5CF8FC0}" presName="spaceRect" presStyleCnt="0"/>
      <dgm:spPr/>
    </dgm:pt>
    <dgm:pt modelId="{6387763A-DA47-4C3D-A58C-22E12465CB2C}" type="pres">
      <dgm:prSet presAssocID="{3746CF89-53E3-4246-9F65-5575A5CF8FC0}" presName="parTx" presStyleLbl="revTx" presStyleIdx="2" presStyleCnt="3" custScaleX="110302">
        <dgm:presLayoutVars>
          <dgm:chMax val="0"/>
          <dgm:chPref val="0"/>
        </dgm:presLayoutVars>
      </dgm:prSet>
      <dgm:spPr/>
    </dgm:pt>
  </dgm:ptLst>
  <dgm:cxnLst>
    <dgm:cxn modelId="{F4116C18-B337-4F6E-B46D-A9F57ED386B5}" type="presOf" srcId="{99D62A9F-E9BD-4DD4-87FA-C4EB3BFA5D7A}" destId="{967A81DF-173C-4C09-A25B-9C301A0B14EB}" srcOrd="0" destOrd="0" presId="urn:microsoft.com/office/officeart/2018/2/layout/IconVerticalSolidList"/>
    <dgm:cxn modelId="{9019CC23-AAA9-422A-8798-1A47D4070D0D}" srcId="{A3C2B97A-B252-4CB7-9FC9-13A32C7FAA77}" destId="{331CE18C-0832-4F66-9F30-62E417234771}" srcOrd="0" destOrd="0" parTransId="{B2E9E1AA-8009-4EEB-B304-1CE790988483}" sibTransId="{7FE566CA-F0DC-4E22-933A-FEFA9D2E7369}"/>
    <dgm:cxn modelId="{C2F6AC42-157B-4939-9D6B-E7607CE9C594}" srcId="{A3C2B97A-B252-4CB7-9FC9-13A32C7FAA77}" destId="{3746CF89-53E3-4246-9F65-5575A5CF8FC0}" srcOrd="2" destOrd="0" parTransId="{556B9D01-4D16-426C-A5EC-72D484252872}" sibTransId="{C1BCD052-C9A2-40B1-BFA9-50F48942EFDC}"/>
    <dgm:cxn modelId="{D7BE0B56-8650-4FB8-BB01-3B0253CA5F7A}" type="presOf" srcId="{331CE18C-0832-4F66-9F30-62E417234771}" destId="{FB44A826-7D69-423F-98C1-5C50158F45CE}" srcOrd="0" destOrd="0" presId="urn:microsoft.com/office/officeart/2018/2/layout/IconVerticalSolidList"/>
    <dgm:cxn modelId="{44D2169E-2671-4CE4-B0DD-00BF7C894385}" srcId="{A3C2B97A-B252-4CB7-9FC9-13A32C7FAA77}" destId="{99D62A9F-E9BD-4DD4-87FA-C4EB3BFA5D7A}" srcOrd="1" destOrd="0" parTransId="{594A0718-F49E-45BD-9643-D97C34727723}" sibTransId="{66B77183-A4CE-45BF-81BE-515FB8532B72}"/>
    <dgm:cxn modelId="{7EE177AE-9F8B-445B-A5CB-C7741B1D539C}" type="presOf" srcId="{3746CF89-53E3-4246-9F65-5575A5CF8FC0}" destId="{6387763A-DA47-4C3D-A58C-22E12465CB2C}" srcOrd="0" destOrd="0" presId="urn:microsoft.com/office/officeart/2018/2/layout/IconVerticalSolidList"/>
    <dgm:cxn modelId="{5650E5CD-2B6D-4030-B4DE-6C0497C346FF}" type="presOf" srcId="{A3C2B97A-B252-4CB7-9FC9-13A32C7FAA77}" destId="{601C47DF-DA33-4DB8-B877-C094DCB9F72C}" srcOrd="0" destOrd="0" presId="urn:microsoft.com/office/officeart/2018/2/layout/IconVerticalSolidList"/>
    <dgm:cxn modelId="{9E64DE97-00F7-4A85-A036-349EC5AD92DB}" type="presParOf" srcId="{601C47DF-DA33-4DB8-B877-C094DCB9F72C}" destId="{7FC691C8-3043-4498-AEB8-9FC5DA877FB5}" srcOrd="0" destOrd="0" presId="urn:microsoft.com/office/officeart/2018/2/layout/IconVerticalSolidList"/>
    <dgm:cxn modelId="{922780A7-066D-441A-81E6-EEE42AD33997}" type="presParOf" srcId="{7FC691C8-3043-4498-AEB8-9FC5DA877FB5}" destId="{2BB67262-3912-4A79-9D4B-C499240C557C}" srcOrd="0" destOrd="0" presId="urn:microsoft.com/office/officeart/2018/2/layout/IconVerticalSolidList"/>
    <dgm:cxn modelId="{6D47BB3D-E731-40CF-8AE0-540FD8525065}" type="presParOf" srcId="{7FC691C8-3043-4498-AEB8-9FC5DA877FB5}" destId="{CFE04383-9ED0-4ADB-AC1C-1242690F2E9F}" srcOrd="1" destOrd="0" presId="urn:microsoft.com/office/officeart/2018/2/layout/IconVerticalSolidList"/>
    <dgm:cxn modelId="{9E291689-F32D-4A6B-9DCE-68AEDC659B91}" type="presParOf" srcId="{7FC691C8-3043-4498-AEB8-9FC5DA877FB5}" destId="{B054C7BF-CC24-45C0-B0C9-91EF8079B8A3}" srcOrd="2" destOrd="0" presId="urn:microsoft.com/office/officeart/2018/2/layout/IconVerticalSolidList"/>
    <dgm:cxn modelId="{A09964F6-574F-4F32-8288-A4F0C3BABD65}" type="presParOf" srcId="{7FC691C8-3043-4498-AEB8-9FC5DA877FB5}" destId="{FB44A826-7D69-423F-98C1-5C50158F45CE}" srcOrd="3" destOrd="0" presId="urn:microsoft.com/office/officeart/2018/2/layout/IconVerticalSolidList"/>
    <dgm:cxn modelId="{CB0780E9-588D-45C3-B8D5-F208F1280486}" type="presParOf" srcId="{601C47DF-DA33-4DB8-B877-C094DCB9F72C}" destId="{60AF19A7-54C1-47EA-AD0F-683037661DB5}" srcOrd="1" destOrd="0" presId="urn:microsoft.com/office/officeart/2018/2/layout/IconVerticalSolidList"/>
    <dgm:cxn modelId="{DAE9ACCD-D854-433B-BF4E-21209B2DB5AF}" type="presParOf" srcId="{601C47DF-DA33-4DB8-B877-C094DCB9F72C}" destId="{6E032AF7-0FAD-4FA4-970E-66475DC03B93}" srcOrd="2" destOrd="0" presId="urn:microsoft.com/office/officeart/2018/2/layout/IconVerticalSolidList"/>
    <dgm:cxn modelId="{A8CB2F7B-217A-4FFE-BA1B-B475D3E8832A}" type="presParOf" srcId="{6E032AF7-0FAD-4FA4-970E-66475DC03B93}" destId="{DF26435E-AD91-4450-89E8-D7E6EA1B7255}" srcOrd="0" destOrd="0" presId="urn:microsoft.com/office/officeart/2018/2/layout/IconVerticalSolidList"/>
    <dgm:cxn modelId="{D54C3AC5-BB89-4EEA-878D-A8E6989D3B8E}" type="presParOf" srcId="{6E032AF7-0FAD-4FA4-970E-66475DC03B93}" destId="{EFD64DAC-6350-4CE0-ADF5-08F1822F2241}" srcOrd="1" destOrd="0" presId="urn:microsoft.com/office/officeart/2018/2/layout/IconVerticalSolidList"/>
    <dgm:cxn modelId="{3F8CD0A9-CEEE-4761-90BA-561EC226DE3A}" type="presParOf" srcId="{6E032AF7-0FAD-4FA4-970E-66475DC03B93}" destId="{47928741-F1F3-462F-895B-BDD9892E2982}" srcOrd="2" destOrd="0" presId="urn:microsoft.com/office/officeart/2018/2/layout/IconVerticalSolidList"/>
    <dgm:cxn modelId="{4994ECF7-6DC8-4DE2-8D38-ABE25B517768}" type="presParOf" srcId="{6E032AF7-0FAD-4FA4-970E-66475DC03B93}" destId="{967A81DF-173C-4C09-A25B-9C301A0B14EB}" srcOrd="3" destOrd="0" presId="urn:microsoft.com/office/officeart/2018/2/layout/IconVerticalSolidList"/>
    <dgm:cxn modelId="{583291B6-C138-4584-8196-CD8BF9D0CA62}" type="presParOf" srcId="{601C47DF-DA33-4DB8-B877-C094DCB9F72C}" destId="{4475A78C-F94A-4D27-BD89-5C8D48190192}" srcOrd="3" destOrd="0" presId="urn:microsoft.com/office/officeart/2018/2/layout/IconVerticalSolidList"/>
    <dgm:cxn modelId="{9DFD6A37-41BB-412B-A9F0-7761C931CB58}" type="presParOf" srcId="{601C47DF-DA33-4DB8-B877-C094DCB9F72C}" destId="{75B204A8-E372-478E-806C-66723800C918}" srcOrd="4" destOrd="0" presId="urn:microsoft.com/office/officeart/2018/2/layout/IconVerticalSolidList"/>
    <dgm:cxn modelId="{ACEF50AA-AEC9-456C-87A8-4E13D66A3A76}" type="presParOf" srcId="{75B204A8-E372-478E-806C-66723800C918}" destId="{100A2D25-1778-41FB-B465-3883C48F6F76}" srcOrd="0" destOrd="0" presId="urn:microsoft.com/office/officeart/2018/2/layout/IconVerticalSolidList"/>
    <dgm:cxn modelId="{9E3E8C86-9D25-4B46-867B-A80E31051F02}" type="presParOf" srcId="{75B204A8-E372-478E-806C-66723800C918}" destId="{0B46F85D-DAB7-4634-8CCE-8A095C75B340}" srcOrd="1" destOrd="0" presId="urn:microsoft.com/office/officeart/2018/2/layout/IconVerticalSolidList"/>
    <dgm:cxn modelId="{0DB04F7D-01CE-458A-AB1F-BCAF638D3427}" type="presParOf" srcId="{75B204A8-E372-478E-806C-66723800C918}" destId="{34DB9D61-84AE-4353-BE40-CDF04CA9ABDD}" srcOrd="2" destOrd="0" presId="urn:microsoft.com/office/officeart/2018/2/layout/IconVerticalSolidList"/>
    <dgm:cxn modelId="{D173F1E4-7C1F-4644-9228-96557CFE4AB0}" type="presParOf" srcId="{75B204A8-E372-478E-806C-66723800C918}" destId="{6387763A-DA47-4C3D-A58C-22E12465CB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7FA85-B1B9-4AD6-85E2-A59F33E9EB6E}">
      <dsp:nvSpPr>
        <dsp:cNvPr id="0" name=""/>
        <dsp:cNvSpPr/>
      </dsp:nvSpPr>
      <dsp:spPr>
        <a:xfrm>
          <a:off x="0" y="351232"/>
          <a:ext cx="6900512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Understand</a:t>
          </a:r>
        </a:p>
      </dsp:txBody>
      <dsp:txXfrm>
        <a:off x="38638" y="389870"/>
        <a:ext cx="6823236" cy="714229"/>
      </dsp:txXfrm>
    </dsp:sp>
    <dsp:sp modelId="{43B3866F-CF25-4339-A8DF-6E1C146E69C1}">
      <dsp:nvSpPr>
        <dsp:cNvPr id="0" name=""/>
        <dsp:cNvSpPr/>
      </dsp:nvSpPr>
      <dsp:spPr>
        <a:xfrm>
          <a:off x="0" y="1142737"/>
          <a:ext cx="6900512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To Understand the various CURRENT breast cancer screening recommendations.</a:t>
          </a:r>
        </a:p>
      </dsp:txBody>
      <dsp:txXfrm>
        <a:off x="0" y="1142737"/>
        <a:ext cx="6900512" cy="819720"/>
      </dsp:txXfrm>
    </dsp:sp>
    <dsp:sp modelId="{73316C64-5107-4C1B-A066-6E85FAB44B15}">
      <dsp:nvSpPr>
        <dsp:cNvPr id="0" name=""/>
        <dsp:cNvSpPr/>
      </dsp:nvSpPr>
      <dsp:spPr>
        <a:xfrm>
          <a:off x="0" y="1962458"/>
          <a:ext cx="6900512" cy="791505"/>
        </a:xfrm>
        <a:prstGeom prst="roundRect">
          <a:avLst/>
        </a:prstGeom>
        <a:solidFill>
          <a:schemeClr val="accent5">
            <a:hueOff val="2656527"/>
            <a:satOff val="-1142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Know</a:t>
          </a:r>
        </a:p>
      </dsp:txBody>
      <dsp:txXfrm>
        <a:off x="38638" y="2001096"/>
        <a:ext cx="6823236" cy="714229"/>
      </dsp:txXfrm>
    </dsp:sp>
    <dsp:sp modelId="{ABB243ED-1B7A-4262-B967-2AE16C31DEBA}">
      <dsp:nvSpPr>
        <dsp:cNvPr id="0" name=""/>
        <dsp:cNvSpPr/>
      </dsp:nvSpPr>
      <dsp:spPr>
        <a:xfrm>
          <a:off x="0" y="2753963"/>
          <a:ext cx="6900512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To Research your referral community’s stance on recommendations (clinical &amp; insurance)</a:t>
          </a:r>
        </a:p>
      </dsp:txBody>
      <dsp:txXfrm>
        <a:off x="0" y="2753963"/>
        <a:ext cx="6900512" cy="819720"/>
      </dsp:txXfrm>
    </dsp:sp>
    <dsp:sp modelId="{A1A4C895-C7FF-40D9-AD8F-2D2B09201AD1}">
      <dsp:nvSpPr>
        <dsp:cNvPr id="0" name=""/>
        <dsp:cNvSpPr/>
      </dsp:nvSpPr>
      <dsp:spPr>
        <a:xfrm>
          <a:off x="0" y="3573683"/>
          <a:ext cx="6900512" cy="791505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Resource</a:t>
          </a:r>
        </a:p>
      </dsp:txBody>
      <dsp:txXfrm>
        <a:off x="38638" y="3612321"/>
        <a:ext cx="6823236" cy="714229"/>
      </dsp:txXfrm>
    </dsp:sp>
    <dsp:sp modelId="{D97EBCF8-C4EF-4AAD-ADF3-033617FFB213}">
      <dsp:nvSpPr>
        <dsp:cNvPr id="0" name=""/>
        <dsp:cNvSpPr/>
      </dsp:nvSpPr>
      <dsp:spPr>
        <a:xfrm>
          <a:off x="0" y="4365188"/>
          <a:ext cx="6900512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To be a Resource for women/referrals on the current breast cancer screening guidelines</a:t>
          </a:r>
        </a:p>
      </dsp:txBody>
      <dsp:txXfrm>
        <a:off x="0" y="4365188"/>
        <a:ext cx="6900512" cy="8197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08577-06F5-42BE-B056-CCF05C690532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0155D-A25B-4460-90B8-287250F23100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benefits don't outweigh the risks and women generally should not be getting mammograms between 40 and 49. </a:t>
          </a:r>
        </a:p>
      </dsp:txBody>
      <dsp:txXfrm>
        <a:off x="678914" y="525899"/>
        <a:ext cx="4067491" cy="2525499"/>
      </dsp:txXfrm>
    </dsp:sp>
    <dsp:sp modelId="{7935BE91-56DE-43D2-95C0-5AD12BD72DF7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E15AB-B96E-4919-87DA-4F63BAFCC9F1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Mammograms every other year age 50-74</a:t>
          </a:r>
        </a:p>
      </dsp:txBody>
      <dsp:txXfrm>
        <a:off x="5842357" y="525899"/>
        <a:ext cx="4067491" cy="25254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40701-2916-43F2-AFF3-8FD846668BA7}">
      <dsp:nvSpPr>
        <dsp:cNvPr id="0" name=""/>
        <dsp:cNvSpPr/>
      </dsp:nvSpPr>
      <dsp:spPr>
        <a:xfrm>
          <a:off x="3103" y="929824"/>
          <a:ext cx="2216165" cy="1407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CEE37-A035-49A7-BC58-B164FADBC526}">
      <dsp:nvSpPr>
        <dsp:cNvPr id="0" name=""/>
        <dsp:cNvSpPr/>
      </dsp:nvSpPr>
      <dsp:spPr>
        <a:xfrm>
          <a:off x="249344" y="1163753"/>
          <a:ext cx="2216165" cy="1407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Under 25-39, formal risk assessment</a:t>
          </a:r>
        </a:p>
      </dsp:txBody>
      <dsp:txXfrm>
        <a:off x="290561" y="1204970"/>
        <a:ext cx="2133731" cy="1324831"/>
      </dsp:txXfrm>
    </dsp:sp>
    <dsp:sp modelId="{C7E3DE51-C594-40B2-AB8B-1DF28D53329C}">
      <dsp:nvSpPr>
        <dsp:cNvPr id="0" name=""/>
        <dsp:cNvSpPr/>
      </dsp:nvSpPr>
      <dsp:spPr>
        <a:xfrm>
          <a:off x="2711750" y="929824"/>
          <a:ext cx="2216165" cy="1407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E8016-C2F1-4707-90A9-11D6BF24044F}">
      <dsp:nvSpPr>
        <dsp:cNvPr id="0" name=""/>
        <dsp:cNvSpPr/>
      </dsp:nvSpPr>
      <dsp:spPr>
        <a:xfrm>
          <a:off x="2957991" y="1163753"/>
          <a:ext cx="2216165" cy="1407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Annual mammograms beginning at age 40</a:t>
          </a:r>
        </a:p>
      </dsp:txBody>
      <dsp:txXfrm>
        <a:off x="2999208" y="1204970"/>
        <a:ext cx="2133731" cy="1324831"/>
      </dsp:txXfrm>
    </dsp:sp>
    <dsp:sp modelId="{68E64D77-81AE-478B-AF1A-67D6529DF784}">
      <dsp:nvSpPr>
        <dsp:cNvPr id="0" name=""/>
        <dsp:cNvSpPr/>
      </dsp:nvSpPr>
      <dsp:spPr>
        <a:xfrm>
          <a:off x="5420397" y="929824"/>
          <a:ext cx="2216165" cy="1407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23A57-67B5-4494-85B1-4FD1AAC6F28B}">
      <dsp:nvSpPr>
        <dsp:cNvPr id="0" name=""/>
        <dsp:cNvSpPr/>
      </dsp:nvSpPr>
      <dsp:spPr>
        <a:xfrm>
          <a:off x="5666637" y="1163753"/>
          <a:ext cx="2216165" cy="1407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Screening mammography should cease when life expectancy is &lt;10 years</a:t>
          </a:r>
        </a:p>
      </dsp:txBody>
      <dsp:txXfrm>
        <a:off x="5707854" y="1204970"/>
        <a:ext cx="2133731" cy="1324831"/>
      </dsp:txXfrm>
    </dsp:sp>
    <dsp:sp modelId="{3F40A833-1E58-4443-BD0D-6D2043F5B761}">
      <dsp:nvSpPr>
        <dsp:cNvPr id="0" name=""/>
        <dsp:cNvSpPr/>
      </dsp:nvSpPr>
      <dsp:spPr>
        <a:xfrm>
          <a:off x="8129044" y="929824"/>
          <a:ext cx="2216165" cy="1407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13F02-DD71-4068-BDD8-E33A67B6F56B}">
      <dsp:nvSpPr>
        <dsp:cNvPr id="0" name=""/>
        <dsp:cNvSpPr/>
      </dsp:nvSpPr>
      <dsp:spPr>
        <a:xfrm>
          <a:off x="8375284" y="1163753"/>
          <a:ext cx="2216165" cy="1407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Dense Breast &amp; Higher than average risk, 3D annually.</a:t>
          </a:r>
        </a:p>
      </dsp:txBody>
      <dsp:txXfrm>
        <a:off x="8416501" y="1204970"/>
        <a:ext cx="2133731" cy="13248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0DBDD-7E1D-4144-93EC-12AA32A737EB}">
      <dsp:nvSpPr>
        <dsp:cNvPr id="0" name=""/>
        <dsp:cNvSpPr/>
      </dsp:nvSpPr>
      <dsp:spPr>
        <a:xfrm>
          <a:off x="0" y="511845"/>
          <a:ext cx="2846069" cy="1807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54844-0D5B-4723-9C02-12A48E5D2A6B}">
      <dsp:nvSpPr>
        <dsp:cNvPr id="0" name=""/>
        <dsp:cNvSpPr/>
      </dsp:nvSpPr>
      <dsp:spPr>
        <a:xfrm>
          <a:off x="316230" y="812264"/>
          <a:ext cx="2846069" cy="1807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Emphasis on </a:t>
          </a:r>
          <a:r>
            <a:rPr lang="en-US" sz="2500" i="1" kern="1200"/>
            <a:t>“shared decision making”</a:t>
          </a:r>
          <a:endParaRPr lang="en-US" sz="2500" kern="1200"/>
        </a:p>
      </dsp:txBody>
      <dsp:txXfrm>
        <a:off x="369163" y="865197"/>
        <a:ext cx="2740203" cy="1701388"/>
      </dsp:txXfrm>
    </dsp:sp>
    <dsp:sp modelId="{C0E6BC9C-F7DE-4328-8F7E-AE52A5FBA3E4}">
      <dsp:nvSpPr>
        <dsp:cNvPr id="0" name=""/>
        <dsp:cNvSpPr/>
      </dsp:nvSpPr>
      <dsp:spPr>
        <a:xfrm>
          <a:off x="3478529" y="511845"/>
          <a:ext cx="2846069" cy="1807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59284-A519-4B93-B22A-8967C314B97B}">
      <dsp:nvSpPr>
        <dsp:cNvPr id="0" name=""/>
        <dsp:cNvSpPr/>
      </dsp:nvSpPr>
      <dsp:spPr>
        <a:xfrm>
          <a:off x="379475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option at age 40</a:t>
          </a:r>
        </a:p>
      </dsp:txBody>
      <dsp:txXfrm>
        <a:off x="3847692" y="865197"/>
        <a:ext cx="2740203" cy="1701388"/>
      </dsp:txXfrm>
    </dsp:sp>
    <dsp:sp modelId="{D329E18E-7B2F-469F-B236-780E1B27A630}">
      <dsp:nvSpPr>
        <dsp:cNvPr id="0" name=""/>
        <dsp:cNvSpPr/>
      </dsp:nvSpPr>
      <dsp:spPr>
        <a:xfrm>
          <a:off x="6957059" y="511845"/>
          <a:ext cx="2846069" cy="1807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DAEE7-1CE8-497E-9B71-283C2096E200}">
      <dsp:nvSpPr>
        <dsp:cNvPr id="0" name=""/>
        <dsp:cNvSpPr/>
      </dsp:nvSpPr>
      <dsp:spPr>
        <a:xfrm>
          <a:off x="727328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50-75 annually/biennially based on health</a:t>
          </a:r>
        </a:p>
      </dsp:txBody>
      <dsp:txXfrm>
        <a:off x="7326222" y="865197"/>
        <a:ext cx="2740203" cy="17013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22A95-B053-4956-9CBC-4096C841CF6F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F0D48-23CB-4B22-9325-4D41D0A1043E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CBE 25-39  </a:t>
          </a:r>
        </a:p>
      </dsp:txBody>
      <dsp:txXfrm>
        <a:off x="678914" y="525899"/>
        <a:ext cx="4067491" cy="2525499"/>
      </dsp:txXfrm>
    </dsp:sp>
    <dsp:sp modelId="{08FFF8C7-002A-4663-8349-5986D58FF58F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CE1AF-F07C-4F66-A16E-EFA96DEDA71B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annual mammograms, starting at age 40</a:t>
          </a:r>
        </a:p>
      </dsp:txBody>
      <dsp:txXfrm>
        <a:off x="5842357" y="525899"/>
        <a:ext cx="4067491" cy="252549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B536E-0E95-4548-A8F5-47842303EADD}">
      <dsp:nvSpPr>
        <dsp:cNvPr id="0" name=""/>
        <dsp:cNvSpPr/>
      </dsp:nvSpPr>
      <dsp:spPr>
        <a:xfrm>
          <a:off x="1209579" y="1578"/>
          <a:ext cx="2406312" cy="1443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United States Preventative Services Task Force</a:t>
          </a:r>
        </a:p>
      </dsp:txBody>
      <dsp:txXfrm>
        <a:off x="1209579" y="1578"/>
        <a:ext cx="2406312" cy="1443787"/>
      </dsp:txXfrm>
    </dsp:sp>
    <dsp:sp modelId="{F8C7D8EA-37B3-4090-B201-6A91F3CC85E9}">
      <dsp:nvSpPr>
        <dsp:cNvPr id="0" name=""/>
        <dsp:cNvSpPr/>
      </dsp:nvSpPr>
      <dsp:spPr>
        <a:xfrm>
          <a:off x="3856523" y="1578"/>
          <a:ext cx="2406312" cy="14437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No benefit </a:t>
          </a:r>
          <a:r>
            <a:rPr lang="en-US" sz="2100" i="1" kern="1200"/>
            <a:t>(to overall mortality) </a:t>
          </a:r>
          <a:r>
            <a:rPr lang="en-US" sz="2100" kern="1200"/>
            <a:t>ages 25-39</a:t>
          </a:r>
        </a:p>
      </dsp:txBody>
      <dsp:txXfrm>
        <a:off x="3856523" y="1578"/>
        <a:ext cx="2406312" cy="1443787"/>
      </dsp:txXfrm>
    </dsp:sp>
    <dsp:sp modelId="{7B03CDFE-389D-427D-A8CF-864BCB0C7FE7}">
      <dsp:nvSpPr>
        <dsp:cNvPr id="0" name=""/>
        <dsp:cNvSpPr/>
      </dsp:nvSpPr>
      <dsp:spPr>
        <a:xfrm>
          <a:off x="6503467" y="1578"/>
          <a:ext cx="2406312" cy="14437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Informed decision-making with a health care provider ages 40-49</a:t>
          </a:r>
        </a:p>
      </dsp:txBody>
      <dsp:txXfrm>
        <a:off x="6503467" y="1578"/>
        <a:ext cx="2406312" cy="1443787"/>
      </dsp:txXfrm>
    </dsp:sp>
    <dsp:sp modelId="{D546BA14-EEFB-4113-8E8A-E7E494A0A477}">
      <dsp:nvSpPr>
        <dsp:cNvPr id="0" name=""/>
        <dsp:cNvSpPr/>
      </dsp:nvSpPr>
      <dsp:spPr>
        <a:xfrm>
          <a:off x="2533051" y="1685997"/>
          <a:ext cx="2406312" cy="14437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Every 2 years ages 50-74</a:t>
          </a:r>
        </a:p>
      </dsp:txBody>
      <dsp:txXfrm>
        <a:off x="2533051" y="1685997"/>
        <a:ext cx="2406312" cy="1443787"/>
      </dsp:txXfrm>
    </dsp:sp>
    <dsp:sp modelId="{E83D02F0-0AE4-4081-9787-711BBA9D4863}">
      <dsp:nvSpPr>
        <dsp:cNvPr id="0" name=""/>
        <dsp:cNvSpPr/>
      </dsp:nvSpPr>
      <dsp:spPr>
        <a:xfrm>
          <a:off x="5179995" y="1685997"/>
          <a:ext cx="2406312" cy="14437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/>
            <a:t>Medicare, Medicaid &amp; most major insurance carriers</a:t>
          </a:r>
          <a:endParaRPr lang="en-US" sz="2100" kern="1200"/>
        </a:p>
      </dsp:txBody>
      <dsp:txXfrm>
        <a:off x="5179995" y="1685997"/>
        <a:ext cx="2406312" cy="144378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3D89D-10F5-4514-95B6-410A57BFC695}">
      <dsp:nvSpPr>
        <dsp:cNvPr id="0" name=""/>
        <dsp:cNvSpPr/>
      </dsp:nvSpPr>
      <dsp:spPr>
        <a:xfrm>
          <a:off x="3162" y="63482"/>
          <a:ext cx="3083242" cy="11021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Called recommendations / guidelines</a:t>
          </a:r>
        </a:p>
      </dsp:txBody>
      <dsp:txXfrm>
        <a:off x="3162" y="63482"/>
        <a:ext cx="3083242" cy="1102113"/>
      </dsp:txXfrm>
    </dsp:sp>
    <dsp:sp modelId="{206AD341-83DA-49B5-A18F-9FB4F75545A6}">
      <dsp:nvSpPr>
        <dsp:cNvPr id="0" name=""/>
        <dsp:cNvSpPr/>
      </dsp:nvSpPr>
      <dsp:spPr>
        <a:xfrm>
          <a:off x="3162" y="1165596"/>
          <a:ext cx="3083242" cy="190228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275D32-C97F-4641-AB73-5203E2519D0F}">
      <dsp:nvSpPr>
        <dsp:cNvPr id="0" name=""/>
        <dsp:cNvSpPr/>
      </dsp:nvSpPr>
      <dsp:spPr>
        <a:xfrm>
          <a:off x="3518058" y="63482"/>
          <a:ext cx="3083242" cy="1102113"/>
        </a:xfrm>
        <a:prstGeom prst="rect">
          <a:avLst/>
        </a:prstGeom>
        <a:solidFill>
          <a:schemeClr val="accent2">
            <a:hueOff val="-2869335"/>
            <a:satOff val="2538"/>
            <a:lumOff val="4510"/>
            <a:alphaOff val="0"/>
          </a:schemeClr>
        </a:solidFill>
        <a:ln w="12700" cap="flat" cmpd="sng" algn="ctr">
          <a:solidFill>
            <a:schemeClr val="accent2">
              <a:hueOff val="-2869335"/>
              <a:satOff val="2538"/>
              <a:lumOff val="4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Most Recent</a:t>
          </a:r>
        </a:p>
      </dsp:txBody>
      <dsp:txXfrm>
        <a:off x="3518058" y="63482"/>
        <a:ext cx="3083242" cy="1102113"/>
      </dsp:txXfrm>
    </dsp:sp>
    <dsp:sp modelId="{2E640949-527F-44CC-B5B1-E04FB1F206FD}">
      <dsp:nvSpPr>
        <dsp:cNvPr id="0" name=""/>
        <dsp:cNvSpPr/>
      </dsp:nvSpPr>
      <dsp:spPr>
        <a:xfrm>
          <a:off x="3518058" y="1165596"/>
          <a:ext cx="3083242" cy="1902285"/>
        </a:xfrm>
        <a:prstGeom prst="rect">
          <a:avLst/>
        </a:prstGeom>
        <a:solidFill>
          <a:schemeClr val="accent2">
            <a:tint val="40000"/>
            <a:alpha val="90000"/>
            <a:hueOff val="-2627922"/>
            <a:satOff val="5348"/>
            <a:lumOff val="80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627922"/>
              <a:satOff val="5348"/>
              <a:lumOff val="8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organizational website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Insurance website</a:t>
          </a:r>
        </a:p>
      </dsp:txBody>
      <dsp:txXfrm>
        <a:off x="3518058" y="1165596"/>
        <a:ext cx="3083242" cy="1902285"/>
      </dsp:txXfrm>
    </dsp:sp>
    <dsp:sp modelId="{F7C11B53-70F9-425E-9F7B-CAC0FA7F9EE5}">
      <dsp:nvSpPr>
        <dsp:cNvPr id="0" name=""/>
        <dsp:cNvSpPr/>
      </dsp:nvSpPr>
      <dsp:spPr>
        <a:xfrm>
          <a:off x="7032955" y="63482"/>
          <a:ext cx="3083242" cy="1102113"/>
        </a:xfrm>
        <a:prstGeom prst="rect">
          <a:avLst/>
        </a:prstGeom>
        <a:solidFill>
          <a:schemeClr val="accent2">
            <a:hueOff val="-5738671"/>
            <a:satOff val="5077"/>
            <a:lumOff val="9020"/>
            <a:alphaOff val="0"/>
          </a:schemeClr>
        </a:solidFill>
        <a:ln w="12700" cap="flat" cmpd="sng" algn="ctr">
          <a:solidFill>
            <a:schemeClr val="accent2">
              <a:hueOff val="-5738671"/>
              <a:satOff val="5077"/>
              <a:lumOff val="9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Many are just “Organizational Recommendations”</a:t>
          </a:r>
        </a:p>
      </dsp:txBody>
      <dsp:txXfrm>
        <a:off x="7032955" y="63482"/>
        <a:ext cx="3083242" cy="1102113"/>
      </dsp:txXfrm>
    </dsp:sp>
    <dsp:sp modelId="{E6694B16-5A92-4962-BECC-8FB2D7920C24}">
      <dsp:nvSpPr>
        <dsp:cNvPr id="0" name=""/>
        <dsp:cNvSpPr/>
      </dsp:nvSpPr>
      <dsp:spPr>
        <a:xfrm>
          <a:off x="7032955" y="1165596"/>
          <a:ext cx="3083242" cy="1902285"/>
        </a:xfrm>
        <a:prstGeom prst="rect">
          <a:avLst/>
        </a:prstGeom>
        <a:solidFill>
          <a:schemeClr val="accent2">
            <a:tint val="40000"/>
            <a:alpha val="90000"/>
            <a:hueOff val="-5255845"/>
            <a:satOff val="10696"/>
            <a:lumOff val="16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255845"/>
              <a:satOff val="10696"/>
              <a:lumOff val="16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Physicians may differ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i="1" kern="1200" dirty="0"/>
            <a:t>Shared decision making </a:t>
          </a:r>
          <a:r>
            <a:rPr lang="en-US" sz="2200" kern="1200" dirty="0"/>
            <a:t>encourages patient-doctor communication</a:t>
          </a:r>
        </a:p>
      </dsp:txBody>
      <dsp:txXfrm>
        <a:off x="7032955" y="1165596"/>
        <a:ext cx="3083242" cy="19022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69D1F-7E4F-4945-BB1C-D77DE6628E79}">
      <dsp:nvSpPr>
        <dsp:cNvPr id="0" name=""/>
        <dsp:cNvSpPr/>
      </dsp:nvSpPr>
      <dsp:spPr>
        <a:xfrm>
          <a:off x="0" y="550596"/>
          <a:ext cx="6367912" cy="25845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Point of Contact and Care for Breast Cancer Patients.</a:t>
          </a:r>
        </a:p>
      </dsp:txBody>
      <dsp:txXfrm>
        <a:off x="126166" y="676762"/>
        <a:ext cx="6115580" cy="2332198"/>
      </dsp:txXfrm>
    </dsp:sp>
    <dsp:sp modelId="{3B17C25C-DAD0-428E-B10B-E1A7026DB82B}">
      <dsp:nvSpPr>
        <dsp:cNvPr id="0" name=""/>
        <dsp:cNvSpPr/>
      </dsp:nvSpPr>
      <dsp:spPr>
        <a:xfrm>
          <a:off x="0" y="3270486"/>
          <a:ext cx="6367912" cy="2584530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Act as a resource for breast cancer survivors, patients and family.</a:t>
          </a:r>
        </a:p>
      </dsp:txBody>
      <dsp:txXfrm>
        <a:off x="126166" y="3396652"/>
        <a:ext cx="6115580" cy="2332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EA3F0-65A1-436A-AD8B-4D9EDF1F10F6}">
      <dsp:nvSpPr>
        <dsp:cNvPr id="0" name=""/>
        <dsp:cNvSpPr/>
      </dsp:nvSpPr>
      <dsp:spPr>
        <a:xfrm>
          <a:off x="0" y="382969"/>
          <a:ext cx="6594475" cy="1511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Defined as ANY mammography screening modality</a:t>
          </a:r>
        </a:p>
      </dsp:txBody>
      <dsp:txXfrm>
        <a:off x="73792" y="456761"/>
        <a:ext cx="6446891" cy="1364056"/>
      </dsp:txXfrm>
    </dsp:sp>
    <dsp:sp modelId="{8D363E4C-3300-4560-B3D3-704D3730B4EB}">
      <dsp:nvSpPr>
        <dsp:cNvPr id="0" name=""/>
        <dsp:cNvSpPr/>
      </dsp:nvSpPr>
      <dsp:spPr>
        <a:xfrm>
          <a:off x="0" y="2004049"/>
          <a:ext cx="6594475" cy="1511640"/>
        </a:xfrm>
        <a:prstGeom prst="roundRect">
          <a:avLst/>
        </a:prstGeom>
        <a:solidFill>
          <a:schemeClr val="accent5">
            <a:hueOff val="2656527"/>
            <a:satOff val="-1142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Film or digital mammography (2D, Color)</a:t>
          </a:r>
        </a:p>
      </dsp:txBody>
      <dsp:txXfrm>
        <a:off x="73792" y="2077841"/>
        <a:ext cx="6446891" cy="1364056"/>
      </dsp:txXfrm>
    </dsp:sp>
    <dsp:sp modelId="{8CDCCA39-E3B2-40E2-88F6-2D4E2E6A96FA}">
      <dsp:nvSpPr>
        <dsp:cNvPr id="0" name=""/>
        <dsp:cNvSpPr/>
      </dsp:nvSpPr>
      <dsp:spPr>
        <a:xfrm>
          <a:off x="0" y="3625129"/>
          <a:ext cx="6594475" cy="1511640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Digital breast tomosynthesis (3D mammography)</a:t>
          </a:r>
        </a:p>
      </dsp:txBody>
      <dsp:txXfrm>
        <a:off x="73792" y="3698921"/>
        <a:ext cx="6446891" cy="13640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887B4-C961-423B-A8A7-FE98D4A04AE7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4E6F7-1D0F-4E3E-9372-6B0E905E4B03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Physicians through informed consent and shared decision making with patients.</a:t>
          </a:r>
        </a:p>
      </dsp:txBody>
      <dsp:txXfrm>
        <a:off x="678914" y="525899"/>
        <a:ext cx="4067491" cy="2525499"/>
      </dsp:txXfrm>
    </dsp:sp>
    <dsp:sp modelId="{C6BC6847-367C-4EDB-ADAB-B3EC91976186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43189-F854-4BEE-AC28-1E36E45304D6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Insurance Carriers</a:t>
          </a:r>
        </a:p>
      </dsp:txBody>
      <dsp:txXfrm>
        <a:off x="5842357" y="525899"/>
        <a:ext cx="4067491" cy="25254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ECA4E-E26A-4143-B0A9-176399134DB0}">
      <dsp:nvSpPr>
        <dsp:cNvPr id="0" name=""/>
        <dsp:cNvSpPr/>
      </dsp:nvSpPr>
      <dsp:spPr>
        <a:xfrm>
          <a:off x="0" y="36077"/>
          <a:ext cx="6513603" cy="9136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Women 40 – 49 with </a:t>
          </a:r>
          <a:r>
            <a:rPr lang="en-US" sz="2300" i="1" kern="1200"/>
            <a:t>average risk</a:t>
          </a:r>
          <a:endParaRPr lang="en-US" sz="2300" kern="1200"/>
        </a:p>
      </dsp:txBody>
      <dsp:txXfrm>
        <a:off x="44602" y="80679"/>
        <a:ext cx="6424399" cy="824474"/>
      </dsp:txXfrm>
    </dsp:sp>
    <dsp:sp modelId="{3AB287B8-7719-4343-8D90-4A85AEF2B195}">
      <dsp:nvSpPr>
        <dsp:cNvPr id="0" name=""/>
        <dsp:cNvSpPr/>
      </dsp:nvSpPr>
      <dsp:spPr>
        <a:xfrm>
          <a:off x="0" y="1015995"/>
          <a:ext cx="6513603" cy="913678"/>
        </a:xfrm>
        <a:prstGeom prst="roundRect">
          <a:avLst/>
        </a:prstGeom>
        <a:solidFill>
          <a:schemeClr val="accent5">
            <a:hueOff val="1062611"/>
            <a:satOff val="-457"/>
            <a:lumOff val="-2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Women 50 – 74 with </a:t>
          </a:r>
          <a:r>
            <a:rPr lang="en-US" sz="2300" i="1" kern="1200"/>
            <a:t>average risk</a:t>
          </a:r>
          <a:endParaRPr lang="en-US" sz="2300" kern="1200"/>
        </a:p>
      </dsp:txBody>
      <dsp:txXfrm>
        <a:off x="44602" y="1060597"/>
        <a:ext cx="6424399" cy="824474"/>
      </dsp:txXfrm>
    </dsp:sp>
    <dsp:sp modelId="{93DEEC0F-D077-4815-833C-E4506AC61D4A}">
      <dsp:nvSpPr>
        <dsp:cNvPr id="0" name=""/>
        <dsp:cNvSpPr/>
      </dsp:nvSpPr>
      <dsp:spPr>
        <a:xfrm>
          <a:off x="0" y="1995914"/>
          <a:ext cx="6513603" cy="913678"/>
        </a:xfrm>
        <a:prstGeom prst="roundRect">
          <a:avLst/>
        </a:prstGeom>
        <a:solidFill>
          <a:schemeClr val="accent5">
            <a:hueOff val="2125222"/>
            <a:satOff val="-914"/>
            <a:lumOff val="-4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Women &gt;85 with average risk</a:t>
          </a:r>
        </a:p>
      </dsp:txBody>
      <dsp:txXfrm>
        <a:off x="44602" y="2040516"/>
        <a:ext cx="6424399" cy="824474"/>
      </dsp:txXfrm>
    </dsp:sp>
    <dsp:sp modelId="{41AFDF6E-05DA-4DED-A6BB-93B7F602C989}">
      <dsp:nvSpPr>
        <dsp:cNvPr id="0" name=""/>
        <dsp:cNvSpPr/>
      </dsp:nvSpPr>
      <dsp:spPr>
        <a:xfrm>
          <a:off x="0" y="2975833"/>
          <a:ext cx="6513603" cy="913678"/>
        </a:xfrm>
        <a:prstGeom prst="roundRect">
          <a:avLst/>
        </a:prstGeom>
        <a:solidFill>
          <a:schemeClr val="accent5">
            <a:hueOff val="3187833"/>
            <a:satOff val="-1370"/>
            <a:lumOff val="-6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Women with dense breasts</a:t>
          </a:r>
        </a:p>
      </dsp:txBody>
      <dsp:txXfrm>
        <a:off x="44602" y="3020435"/>
        <a:ext cx="6424399" cy="824474"/>
      </dsp:txXfrm>
    </dsp:sp>
    <dsp:sp modelId="{623E828F-E5D3-4004-B99F-BC5BED1BCE63}">
      <dsp:nvSpPr>
        <dsp:cNvPr id="0" name=""/>
        <dsp:cNvSpPr/>
      </dsp:nvSpPr>
      <dsp:spPr>
        <a:xfrm>
          <a:off x="0" y="3955751"/>
          <a:ext cx="6513603" cy="913678"/>
        </a:xfrm>
        <a:prstGeom prst="roundRect">
          <a:avLst/>
        </a:prstGeom>
        <a:solidFill>
          <a:schemeClr val="accent5">
            <a:hueOff val="4250443"/>
            <a:satOff val="-1827"/>
            <a:lumOff val="-8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Women at higher than average risk</a:t>
          </a:r>
        </a:p>
      </dsp:txBody>
      <dsp:txXfrm>
        <a:off x="44602" y="4000353"/>
        <a:ext cx="6424399" cy="824474"/>
      </dsp:txXfrm>
    </dsp:sp>
    <dsp:sp modelId="{0DC057A3-A560-4F9F-85A9-935607343E59}">
      <dsp:nvSpPr>
        <dsp:cNvPr id="0" name=""/>
        <dsp:cNvSpPr/>
      </dsp:nvSpPr>
      <dsp:spPr>
        <a:xfrm>
          <a:off x="0" y="4935670"/>
          <a:ext cx="6513603" cy="913678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/>
            <a:t>Use of adjuvant technology</a:t>
          </a:r>
          <a:r>
            <a:rPr lang="en-US" sz="2300" kern="1200"/>
            <a:t>—</a:t>
          </a:r>
          <a:r>
            <a:rPr lang="en-US" sz="2300" i="1" kern="1200"/>
            <a:t>other than 2D mammograms.</a:t>
          </a:r>
          <a:endParaRPr lang="en-US" sz="2300" kern="1200"/>
        </a:p>
      </dsp:txBody>
      <dsp:txXfrm>
        <a:off x="44602" y="4980272"/>
        <a:ext cx="6424399" cy="8244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F89AC-5172-4963-88DA-E0F39C752F74}">
      <dsp:nvSpPr>
        <dsp:cNvPr id="0" name=""/>
        <dsp:cNvSpPr/>
      </dsp:nvSpPr>
      <dsp:spPr>
        <a:xfrm>
          <a:off x="0" y="1150087"/>
          <a:ext cx="690403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E3310-F006-45A6-AEBA-8982BAC1C7A7}">
      <dsp:nvSpPr>
        <dsp:cNvPr id="0" name=""/>
        <dsp:cNvSpPr/>
      </dsp:nvSpPr>
      <dsp:spPr>
        <a:xfrm>
          <a:off x="345201" y="781087"/>
          <a:ext cx="4832825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669" tIns="0" rIns="18266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No family history of breast cancer</a:t>
          </a:r>
        </a:p>
      </dsp:txBody>
      <dsp:txXfrm>
        <a:off x="381227" y="817113"/>
        <a:ext cx="4760773" cy="665948"/>
      </dsp:txXfrm>
    </dsp:sp>
    <dsp:sp modelId="{BDCBC12D-8841-4E3E-BF37-A89C74D71BE9}">
      <dsp:nvSpPr>
        <dsp:cNvPr id="0" name=""/>
        <dsp:cNvSpPr/>
      </dsp:nvSpPr>
      <dsp:spPr>
        <a:xfrm>
          <a:off x="0" y="2284087"/>
          <a:ext cx="690403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656527"/>
              <a:satOff val="-1142"/>
              <a:lumOff val="-5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3B5A8-0996-4C0C-82A7-80F1C8D30E12}">
      <dsp:nvSpPr>
        <dsp:cNvPr id="0" name=""/>
        <dsp:cNvSpPr/>
      </dsp:nvSpPr>
      <dsp:spPr>
        <a:xfrm>
          <a:off x="345201" y="1915087"/>
          <a:ext cx="4832825" cy="738000"/>
        </a:xfrm>
        <a:prstGeom prst="roundRect">
          <a:avLst/>
        </a:prstGeom>
        <a:solidFill>
          <a:schemeClr val="accent5">
            <a:hueOff val="2656527"/>
            <a:satOff val="-1142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669" tIns="0" rIns="18266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No genetic mutation</a:t>
          </a:r>
        </a:p>
      </dsp:txBody>
      <dsp:txXfrm>
        <a:off x="381227" y="1951113"/>
        <a:ext cx="4760773" cy="665948"/>
      </dsp:txXfrm>
    </dsp:sp>
    <dsp:sp modelId="{DD7D5C24-6737-4E6F-9CDF-108A23489165}">
      <dsp:nvSpPr>
        <dsp:cNvPr id="0" name=""/>
        <dsp:cNvSpPr/>
      </dsp:nvSpPr>
      <dsp:spPr>
        <a:xfrm>
          <a:off x="0" y="3418087"/>
          <a:ext cx="690403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313054"/>
              <a:satOff val="-2284"/>
              <a:lumOff val="-10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8178-AC88-4011-8CCE-5A46364E8010}">
      <dsp:nvSpPr>
        <dsp:cNvPr id="0" name=""/>
        <dsp:cNvSpPr/>
      </dsp:nvSpPr>
      <dsp:spPr>
        <a:xfrm>
          <a:off x="345201" y="3049087"/>
          <a:ext cx="4832825" cy="738000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669" tIns="0" rIns="18266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No chest radiation</a:t>
          </a:r>
        </a:p>
      </dsp:txBody>
      <dsp:txXfrm>
        <a:off x="381227" y="3085113"/>
        <a:ext cx="4760773" cy="665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33EBE-0653-4F6C-A94B-2C9FDE9084E6}">
      <dsp:nvSpPr>
        <dsp:cNvPr id="0" name=""/>
        <dsp:cNvSpPr/>
      </dsp:nvSpPr>
      <dsp:spPr>
        <a:xfrm>
          <a:off x="0" y="5314"/>
          <a:ext cx="6513603" cy="12367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09094-FC68-48E5-B1DA-120CEDB4163D}">
      <dsp:nvSpPr>
        <dsp:cNvPr id="0" name=""/>
        <dsp:cNvSpPr/>
      </dsp:nvSpPr>
      <dsp:spPr>
        <a:xfrm>
          <a:off x="374131" y="283593"/>
          <a:ext cx="680239" cy="680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84536-B4C9-494C-84A1-0006B1715862}">
      <dsp:nvSpPr>
        <dsp:cNvPr id="0" name=""/>
        <dsp:cNvSpPr/>
      </dsp:nvSpPr>
      <dsp:spPr>
        <a:xfrm>
          <a:off x="1659461" y="5314"/>
          <a:ext cx="1894676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Possible Morbidity from tests and treatments– </a:t>
          </a:r>
        </a:p>
      </dsp:txBody>
      <dsp:txXfrm>
        <a:off x="1659461" y="5314"/>
        <a:ext cx="1894676" cy="1236799"/>
      </dsp:txXfrm>
    </dsp:sp>
    <dsp:sp modelId="{CE417C8D-BA35-4098-A267-042F92A0C595}">
      <dsp:nvSpPr>
        <dsp:cNvPr id="0" name=""/>
        <dsp:cNvSpPr/>
      </dsp:nvSpPr>
      <dsp:spPr>
        <a:xfrm>
          <a:off x="3785096" y="5314"/>
          <a:ext cx="2152582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anxiety, treatment, biopsies, surgeries, chemo for cancers that “may not” effect a patient.</a:t>
          </a:r>
        </a:p>
      </dsp:txBody>
      <dsp:txXfrm>
        <a:off x="3785096" y="5314"/>
        <a:ext cx="2152582" cy="1236799"/>
      </dsp:txXfrm>
    </dsp:sp>
    <dsp:sp modelId="{A11C6C43-F4A4-4D77-8ACC-412589F344AE}">
      <dsp:nvSpPr>
        <dsp:cNvPr id="0" name=""/>
        <dsp:cNvSpPr/>
      </dsp:nvSpPr>
      <dsp:spPr>
        <a:xfrm>
          <a:off x="0" y="1551313"/>
          <a:ext cx="6513603" cy="12367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0ED06-D928-4C2C-9A8B-DBE93389F4A4}">
      <dsp:nvSpPr>
        <dsp:cNvPr id="0" name=""/>
        <dsp:cNvSpPr/>
      </dsp:nvSpPr>
      <dsp:spPr>
        <a:xfrm>
          <a:off x="374131" y="1829593"/>
          <a:ext cx="680239" cy="680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AE2B0-4D4D-4351-962A-E503E09F5784}">
      <dsp:nvSpPr>
        <dsp:cNvPr id="0" name=""/>
        <dsp:cNvSpPr/>
      </dsp:nvSpPr>
      <dsp:spPr>
        <a:xfrm>
          <a:off x="1428503" y="1551313"/>
          <a:ext cx="5083704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False positives -- shown to effect “lower uptake” of future screening.</a:t>
          </a:r>
        </a:p>
      </dsp:txBody>
      <dsp:txXfrm>
        <a:off x="1428503" y="1551313"/>
        <a:ext cx="5083704" cy="1236799"/>
      </dsp:txXfrm>
    </dsp:sp>
    <dsp:sp modelId="{DBA5CB98-D94F-46E1-B891-DC74D976BECA}">
      <dsp:nvSpPr>
        <dsp:cNvPr id="0" name=""/>
        <dsp:cNvSpPr/>
      </dsp:nvSpPr>
      <dsp:spPr>
        <a:xfrm>
          <a:off x="0" y="3097312"/>
          <a:ext cx="6513603" cy="12367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8C081-3FC6-4596-B473-A4E21BAC64ED}">
      <dsp:nvSpPr>
        <dsp:cNvPr id="0" name=""/>
        <dsp:cNvSpPr/>
      </dsp:nvSpPr>
      <dsp:spPr>
        <a:xfrm>
          <a:off x="374131" y="3375592"/>
          <a:ext cx="680239" cy="6802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9EC68-6904-4BCF-AB13-0370C7DC3103}">
      <dsp:nvSpPr>
        <dsp:cNvPr id="0" name=""/>
        <dsp:cNvSpPr/>
      </dsp:nvSpPr>
      <dsp:spPr>
        <a:xfrm>
          <a:off x="1428503" y="3097312"/>
          <a:ext cx="5083704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/>
            <a:t>Perception</a:t>
          </a:r>
          <a:r>
            <a:rPr lang="en-US" sz="1700" kern="1200"/>
            <a:t> of radiation accumulation</a:t>
          </a:r>
        </a:p>
      </dsp:txBody>
      <dsp:txXfrm>
        <a:off x="1428503" y="3097312"/>
        <a:ext cx="5083704" cy="1236799"/>
      </dsp:txXfrm>
    </dsp:sp>
    <dsp:sp modelId="{45B616F6-8E62-4BD6-8C71-236CCF1DBD33}">
      <dsp:nvSpPr>
        <dsp:cNvPr id="0" name=""/>
        <dsp:cNvSpPr/>
      </dsp:nvSpPr>
      <dsp:spPr>
        <a:xfrm>
          <a:off x="0" y="4643312"/>
          <a:ext cx="6513603" cy="12367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8A8CD-E77B-457B-8408-4468EDA241BA}">
      <dsp:nvSpPr>
        <dsp:cNvPr id="0" name=""/>
        <dsp:cNvSpPr/>
      </dsp:nvSpPr>
      <dsp:spPr>
        <a:xfrm>
          <a:off x="374131" y="4921592"/>
          <a:ext cx="680239" cy="6802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07BFA-E911-4277-ACF9-36A3A91A86D8}">
      <dsp:nvSpPr>
        <dsp:cNvPr id="0" name=""/>
        <dsp:cNvSpPr/>
      </dsp:nvSpPr>
      <dsp:spPr>
        <a:xfrm>
          <a:off x="1428503" y="4643312"/>
          <a:ext cx="5083704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Pain</a:t>
          </a:r>
        </a:p>
      </dsp:txBody>
      <dsp:txXfrm>
        <a:off x="1428503" y="4643312"/>
        <a:ext cx="5083704" cy="12367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54246-BDB0-41C4-B0F0-0A2F4D9B6BE9}">
      <dsp:nvSpPr>
        <dsp:cNvPr id="0" name=""/>
        <dsp:cNvSpPr/>
      </dsp:nvSpPr>
      <dsp:spPr>
        <a:xfrm>
          <a:off x="0" y="96300"/>
          <a:ext cx="6513603" cy="18476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Current guidance on CBE by </a:t>
          </a:r>
          <a:r>
            <a:rPr lang="en-US" sz="2600" i="1" kern="1200" dirty="0"/>
            <a:t>ACP, CTF, USPSTF</a:t>
          </a:r>
          <a:endParaRPr lang="en-US" sz="2600" kern="1200" dirty="0"/>
        </a:p>
      </dsp:txBody>
      <dsp:txXfrm>
        <a:off x="90197" y="186497"/>
        <a:ext cx="6333209" cy="1667294"/>
      </dsp:txXfrm>
    </dsp:sp>
    <dsp:sp modelId="{2B2EAF77-0901-4E2F-858C-194D859117E9}">
      <dsp:nvSpPr>
        <dsp:cNvPr id="0" name=""/>
        <dsp:cNvSpPr/>
      </dsp:nvSpPr>
      <dsp:spPr>
        <a:xfrm>
          <a:off x="0" y="2018868"/>
          <a:ext cx="6513603" cy="1847688"/>
        </a:xfrm>
        <a:prstGeom prst="roundRect">
          <a:avLst/>
        </a:prstGeom>
        <a:solidFill>
          <a:schemeClr val="accent5">
            <a:hueOff val="2656527"/>
            <a:satOff val="-1142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 evidence that a clinical breast exam actually makes a difference in morbidity or mortality for women. </a:t>
          </a:r>
        </a:p>
      </dsp:txBody>
      <dsp:txXfrm>
        <a:off x="90197" y="2109065"/>
        <a:ext cx="6333209" cy="1667294"/>
      </dsp:txXfrm>
    </dsp:sp>
    <dsp:sp modelId="{938ADBF9-9788-4BEA-9D43-D00E550A6644}">
      <dsp:nvSpPr>
        <dsp:cNvPr id="0" name=""/>
        <dsp:cNvSpPr/>
      </dsp:nvSpPr>
      <dsp:spPr>
        <a:xfrm>
          <a:off x="0" y="3941437"/>
          <a:ext cx="6513603" cy="1847688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slightly increased rate of detecting breast cancer, data is not clear that those wouldn't have been detected in a reasonably similar time frame</a:t>
          </a:r>
        </a:p>
      </dsp:txBody>
      <dsp:txXfrm>
        <a:off x="90197" y="4031634"/>
        <a:ext cx="6333209" cy="16672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67262-3912-4A79-9D4B-C499240C557C}">
      <dsp:nvSpPr>
        <dsp:cNvPr id="0" name=""/>
        <dsp:cNvSpPr/>
      </dsp:nvSpPr>
      <dsp:spPr>
        <a:xfrm>
          <a:off x="0" y="6649"/>
          <a:ext cx="6513603" cy="17202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04383-9ED0-4ADB-AC1C-1242690F2E9F}">
      <dsp:nvSpPr>
        <dsp:cNvPr id="0" name=""/>
        <dsp:cNvSpPr/>
      </dsp:nvSpPr>
      <dsp:spPr>
        <a:xfrm>
          <a:off x="520366" y="393699"/>
          <a:ext cx="947045" cy="9461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4A826-7D69-423F-98C1-5C50158F45CE}">
      <dsp:nvSpPr>
        <dsp:cNvPr id="0" name=""/>
        <dsp:cNvSpPr/>
      </dsp:nvSpPr>
      <dsp:spPr>
        <a:xfrm>
          <a:off x="1987779" y="6649"/>
          <a:ext cx="4287312" cy="172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235" tIns="182235" rIns="182235" bIns="18223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Overdiagnosis</a:t>
          </a:r>
          <a:r>
            <a:rPr lang="en-US" sz="2400" kern="1200" dirty="0"/>
            <a:t> refers to the detection of a cancer that would not otherwise become symptomatic during a woman's lifetime.</a:t>
          </a:r>
        </a:p>
      </dsp:txBody>
      <dsp:txXfrm>
        <a:off x="1987779" y="6649"/>
        <a:ext cx="4287312" cy="1721901"/>
      </dsp:txXfrm>
    </dsp:sp>
    <dsp:sp modelId="{DF26435E-AD91-4450-89E8-D7E6EA1B7255}">
      <dsp:nvSpPr>
        <dsp:cNvPr id="0" name=""/>
        <dsp:cNvSpPr/>
      </dsp:nvSpPr>
      <dsp:spPr>
        <a:xfrm>
          <a:off x="0" y="2081762"/>
          <a:ext cx="6513603" cy="17202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4DAC-6350-4CE0-ADF5-08F1822F2241}">
      <dsp:nvSpPr>
        <dsp:cNvPr id="0" name=""/>
        <dsp:cNvSpPr/>
      </dsp:nvSpPr>
      <dsp:spPr>
        <a:xfrm>
          <a:off x="520366" y="2468811"/>
          <a:ext cx="947045" cy="9461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A81DF-173C-4C09-A25B-9C301A0B14EB}">
      <dsp:nvSpPr>
        <dsp:cNvPr id="0" name=""/>
        <dsp:cNvSpPr/>
      </dsp:nvSpPr>
      <dsp:spPr>
        <a:xfrm>
          <a:off x="1987779" y="2081762"/>
          <a:ext cx="4287312" cy="172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235" tIns="182235" rIns="182235" bIns="18223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Increasing issue |  “buzzword”</a:t>
          </a:r>
        </a:p>
      </dsp:txBody>
      <dsp:txXfrm>
        <a:off x="1987779" y="2081762"/>
        <a:ext cx="4287312" cy="1721901"/>
      </dsp:txXfrm>
    </dsp:sp>
    <dsp:sp modelId="{100A2D25-1778-41FB-B465-3883C48F6F76}">
      <dsp:nvSpPr>
        <dsp:cNvPr id="0" name=""/>
        <dsp:cNvSpPr/>
      </dsp:nvSpPr>
      <dsp:spPr>
        <a:xfrm>
          <a:off x="0" y="4156874"/>
          <a:ext cx="6513603" cy="17202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6F85D-DAB7-4634-8CCE-8A095C75B340}">
      <dsp:nvSpPr>
        <dsp:cNvPr id="0" name=""/>
        <dsp:cNvSpPr/>
      </dsp:nvSpPr>
      <dsp:spPr>
        <a:xfrm>
          <a:off x="520366" y="4543923"/>
          <a:ext cx="947045" cy="9461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7763A-DA47-4C3D-A58C-22E12465CB2C}">
      <dsp:nvSpPr>
        <dsp:cNvPr id="0" name=""/>
        <dsp:cNvSpPr/>
      </dsp:nvSpPr>
      <dsp:spPr>
        <a:xfrm>
          <a:off x="1766939" y="4156874"/>
          <a:ext cx="4728991" cy="172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235" tIns="182235" rIns="182235" bIns="18223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Depending upon estimates and how often mammography is used for screening, aggressive screening with mammography can lead to overdiagnosis in over 20% of cases. (ACP)</a:t>
          </a:r>
        </a:p>
      </dsp:txBody>
      <dsp:txXfrm>
        <a:off x="1766939" y="4156874"/>
        <a:ext cx="4728991" cy="1721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45ED6E-5155-4459-A4AE-6BC2012725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29E8C-D85F-49E1-8049-B0A17729B1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4D325-3E1D-4683-9FC0-E3FE5919995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C446C-8716-4717-B3FF-E2E9F2DF99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837A6-9DA5-4F17-85CC-DDE293346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5DD7A-FC71-463F-88BD-39499120A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96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24A42-9B78-4826-A9B0-895B0E1DA6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6388E-CDDF-45A9-B24D-B14DFF664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9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And Welcome. Thank you for joining us. Please settle in as we discuss  -- Mammography Screening, Comparing CURRENT breast cancer screening guideline recommendations.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25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Physicians -  through informed consent and shared decision making with their patients.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and ultimately, </a:t>
            </a:r>
            <a:r>
              <a:rPr lang="en-US" dirty="0"/>
              <a:t>Insurance Carriers be setting reimbursement policy.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paper, reimbursement policies are determined by “evidence-based science.”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realistically, we all know that may not always be the case.  And, unfortunately, the application and enforcement of these reimbursement policies can be quite arbitrary.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6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68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So, just think, if your confused, how do your clients and patients sort through the information?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1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Even though screening education is not usually in a Post Mastectomy or Lymphedema Fitter’s wheelhouse, </a:t>
            </a:r>
            <a:br>
              <a:rPr lang="en-US" sz="1200" dirty="0">
                <a:solidFill>
                  <a:schemeClr val="bg1"/>
                </a:solidFill>
              </a:rPr>
            </a:b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It </a:t>
            </a:r>
            <a:r>
              <a:rPr lang="en-US" sz="1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 important to know the facts.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6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70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the “media” doesn’t </a:t>
            </a:r>
            <a:r>
              <a:rPr lang="en-US" sz="1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always</a:t>
            </a:r>
            <a: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get it right.</a:t>
            </a:r>
          </a:p>
          <a:p>
            <a: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ACP Recommended average risk women, with no symptoms will benefit from mammography every OTHER year beginning at age 50.</a:t>
            </a:r>
          </a:p>
          <a:p>
            <a: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This was a change in the previous general consensus of yearly, at 45. This was seized upon by insurance companies, advocacy groups that claim mammography is more harmful than helpful.</a:t>
            </a:r>
          </a:p>
          <a:p>
            <a: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One article in the Annals of Internal Medicine and the subsequent support of the American College of Physicians, changed many things.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60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screening guidelines do your insurances or referrals recommend?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1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as some of the breast cancer and screening terminology that is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9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Categorizing allows criteria to be researched through evidence-based practice.</a:t>
            </a:r>
          </a:p>
          <a:p>
            <a:r>
              <a:rPr lang="en-US" dirty="0"/>
              <a:t>Most studies on the efficacy of mammogram screening categorize women by age, risk and breast density.</a:t>
            </a:r>
          </a:p>
          <a:p>
            <a:endParaRPr lang="en-US" dirty="0"/>
          </a:p>
          <a:p>
            <a:r>
              <a:rPr lang="en-US" dirty="0"/>
              <a:t>Read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3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FFFF"/>
                </a:solidFill>
              </a:rPr>
              <a:t>What is “average risk”?</a:t>
            </a:r>
          </a:p>
          <a:p>
            <a:r>
              <a:rPr lang="en-US" sz="1200" dirty="0">
                <a:solidFill>
                  <a:srgbClr val="FFFFFF"/>
                </a:solidFill>
              </a:rPr>
              <a:t>No family history of breast cancer, no genetic mutation, and no chest radiation.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0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Today’s Presentation, is given by the American Association of Breast Care Professionals. </a:t>
            </a:r>
          </a:p>
          <a:p>
            <a:r>
              <a:rPr lang="en-US" dirty="0"/>
              <a:t>And I would like to thank everyone for this invitation and opportunity.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Above average risk is defined as </a:t>
            </a:r>
          </a:p>
          <a:p>
            <a:r>
              <a:rPr lang="en-US" dirty="0"/>
              <a:t>Family history – first degree relatives</a:t>
            </a:r>
          </a:p>
          <a:p>
            <a:r>
              <a:rPr lang="en-US" dirty="0"/>
              <a:t>Or having Gene mutations: BRACA1 BRACA2 or Both 1 &amp;2</a:t>
            </a:r>
          </a:p>
          <a:p>
            <a:endParaRPr lang="en-US" dirty="0"/>
          </a:p>
          <a:p>
            <a:r>
              <a:rPr lang="en-US" dirty="0"/>
              <a:t>Keep in mind, while the most common and most studied, BRACA is not the only gene variation that can give rise to breast cancer.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90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Above Average Risk includes a personal history of invasive breast cancer or ductal carcinoma in situ or </a:t>
            </a:r>
            <a:r>
              <a:rPr lang="en-US" dirty="0" err="1"/>
              <a:t>lobulr</a:t>
            </a:r>
            <a:r>
              <a:rPr lang="en-US" dirty="0"/>
              <a:t> carcinoma in situ or atypical hyperplasia, It also includes a history of radiation treatment to the chest area between the ages of 10 - 30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08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In recent years, breast density has also been recognized as a RISK FACTOR.</a:t>
            </a:r>
          </a:p>
          <a:p>
            <a:r>
              <a:rPr lang="en-US" sz="1200" dirty="0">
                <a:solidFill>
                  <a:srgbClr val="000000"/>
                </a:solidFill>
              </a:rPr>
              <a:t>Density was first identified as a risk factor in 1976</a:t>
            </a:r>
          </a:p>
          <a:p>
            <a:r>
              <a:rPr lang="en-US" sz="1200" dirty="0">
                <a:solidFill>
                  <a:srgbClr val="000000"/>
                </a:solidFill>
              </a:rPr>
              <a:t>2013, Discovered that Density increase a woman’s risk for breast cancer -  4-6 Fold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06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/>
            <a:r>
              <a:rPr lang="en-US" sz="1200" dirty="0"/>
              <a:t>In General, having Dense Breasts, means you are at</a:t>
            </a:r>
          </a:p>
          <a:p>
            <a:pPr marL="380990"/>
            <a:r>
              <a:rPr lang="en-US" sz="1200" dirty="0"/>
              <a:t>Greater risk for developing breast cancer.</a:t>
            </a:r>
          </a:p>
          <a:p>
            <a:pPr marL="380990"/>
            <a:r>
              <a:rPr lang="en-US" sz="1200" dirty="0"/>
              <a:t>Less likely to have breast cancer detected by analog or full-field digital mammography alone.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22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organizations consider Dense Breasts Risk to be unsubstantiated.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Independent risk factor that requires more research</a:t>
            </a:r>
            <a:endParaRPr lang="en-US" dirty="0"/>
          </a:p>
          <a:p>
            <a:r>
              <a:rPr lang="en-US" dirty="0"/>
              <a:t>Controversial Risk Factor by the American College of Radiologists</a:t>
            </a:r>
          </a:p>
          <a:p>
            <a:r>
              <a:rPr lang="en-US" dirty="0"/>
              <a:t>And a modest Risk Factor by the American College of Obstetrics and Gynecologists.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07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We’ve been discussing Risk factors. Most published Breast Cancer Screening Guidance centers around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comparison of </a:t>
            </a:r>
            <a:r>
              <a:rPr lang="en-US" kern="1200" dirty="0">
                <a:solidFill>
                  <a:srgbClr val="D60093"/>
                </a:solidFill>
                <a:latin typeface="+mj-lt"/>
                <a:ea typeface="+mj-ea"/>
                <a:cs typeface="+mj-cs"/>
              </a:rPr>
              <a:t>Benefits vs Risks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breast cancer screening.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08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SCREENING BENEFITS are defined as and include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Catching the cancer early enough to treat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Confirming you do not have cancer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2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SCREENING RISKS</a:t>
            </a:r>
          </a:p>
          <a:p>
            <a:endParaRPr lang="en-US" dirty="0"/>
          </a:p>
          <a:p>
            <a:r>
              <a:rPr lang="en-US" dirty="0"/>
              <a:t>include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13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 BREAST EXAM</a:t>
            </a:r>
          </a:p>
          <a:p>
            <a:endParaRPr lang="en-US" dirty="0"/>
          </a:p>
          <a:p>
            <a:r>
              <a:rPr lang="en-US" dirty="0"/>
              <a:t>For decades, the Clinical Breast Exam (CBE) and the Self-Breast Exam were the foundation stone in the fight against breast cancer.</a:t>
            </a:r>
          </a:p>
          <a:p>
            <a:r>
              <a:rPr lang="en-US" dirty="0"/>
              <a:t>As of 2016 &amp; 2019 Updates, the approach to the Clinical Breast Exam has changed considerably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According to the American College of Physicians, the Cancer Treatment Foundation, and the United States Preventive Task Force: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There is -- </a:t>
            </a:r>
            <a:r>
              <a:rPr lang="en-US" dirty="0"/>
              <a:t>No evidence that a clinical breast exam actually makes a difference in morbidity or mortality for women.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--      there is a slightly increased rate of detecting breast cancer, data is not clear that those wouldn't have been detected in a reasonably similar time frame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24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regards to Self Breast Exams: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current consensus is that:   </a:t>
            </a:r>
            <a:r>
              <a:rPr lang="en-US" sz="1200" i="1" dirty="0"/>
              <a:t>“there's no evidence that it helps”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the push for self breast exams: </a:t>
            </a:r>
            <a:r>
              <a:rPr lang="en-US" sz="1200" dirty="0"/>
              <a:t>increase anxiety, leads to a lot of unnecessary tests and procedures and according to the American College of Physicians, there is no demonstrable benefit (ACP)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0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Rhonda Turner, Executive Director of the American Association of Breast Care Professionals, your host and presenter.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71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These recommendations are different from </a:t>
            </a:r>
            <a:r>
              <a:rPr lang="en-US" sz="1200" i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every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other country on the planet!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76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Overdiagnosis is </a:t>
            </a:r>
            <a:r>
              <a:rPr lang="en-US" sz="1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Another factor that has crept into the discussion of Breast Cancer ( and other cancer) Screening Guidelines.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19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Overdiagnosis</a:t>
            </a:r>
            <a:r>
              <a:rPr lang="en-US" sz="1200" dirty="0"/>
              <a:t> refers to the detection of a cancer that would not otherwise become symptomatic during a woman's lifetime.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Increasing issue |  “buzzword”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According to the American College of Physicians, Depending upon estimates and how often mammography is used for screening, aggressive screening with mammography can lead to overdiagnosis in over 20% of cases. (ACP)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5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take a Look</a:t>
            </a:r>
            <a:r>
              <a:rPr lang="en-US" sz="800" i="1" kern="1200" dirty="0">
                <a:solidFill>
                  <a:srgbClr val="FFFFFF"/>
                </a:solidFill>
              </a:rPr>
              <a:t>.</a:t>
            </a:r>
          </a:p>
          <a:p>
            <a:r>
              <a:rPr lang="en-US" sz="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Breast Cancer Screening Recommendations</a:t>
            </a:r>
            <a:br>
              <a:rPr lang="en-US" sz="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800" dirty="0">
                <a:solidFill>
                  <a:srgbClr val="FFFFFF"/>
                </a:solidFill>
              </a:rPr>
            </a:br>
            <a:br>
              <a:rPr lang="en-US" sz="800" i="1" kern="1200" dirty="0">
                <a:solidFill>
                  <a:srgbClr val="FFFFFF"/>
                </a:solidFill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6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9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49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42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95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breast care providers, we often are required to know basic information about breast cancer including staging, general terminology, and the possible side effects that would inhibit proper post mastectomy care </a:t>
            </a:r>
          </a:p>
          <a:p>
            <a:r>
              <a:rPr lang="en-US" dirty="0"/>
              <a:t>We of course. Are also expected to have a general understanding of breast screening guidelines.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Presentation Goal’s are three-fold.</a:t>
            </a:r>
          </a:p>
          <a:p>
            <a:r>
              <a:rPr lang="en-US" dirty="0"/>
              <a:t>1. To Understand the various CURRENT breast cancer screening recommendations.</a:t>
            </a:r>
          </a:p>
          <a:p>
            <a:r>
              <a:rPr lang="en-US" dirty="0"/>
              <a:t>2. To show ways to research your referral community’s stance on recommendation both clinical and insurance.</a:t>
            </a:r>
          </a:p>
          <a:p>
            <a:r>
              <a:rPr lang="en-US" dirty="0"/>
              <a:t>3. To foster the idea that post mastectomy fitters are Resources. for women (and referral sources) on the current breast cancer screening guidelines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887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725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449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318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244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82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why do we learn about Breast Cancer Screening Policy? Post Mastectomy Providers are often the point of contact as well as care for breast cancer survivors. </a:t>
            </a:r>
          </a:p>
          <a:p>
            <a:r>
              <a:rPr lang="en-US" dirty="0"/>
              <a:t>They are viewed as trusted resources not only for patients, but for family and friends. Post mastectomy Fitters are also a resource for referral sources. </a:t>
            </a:r>
          </a:p>
          <a:p>
            <a:r>
              <a:rPr lang="en-US" dirty="0"/>
              <a:t>Primary care offices, RNs, NP, ancillary providers, as well as our DMEPOS colleagues, may not be up to date on the latest information.</a:t>
            </a:r>
          </a:p>
          <a:p>
            <a:r>
              <a:rPr lang="en-US" dirty="0"/>
              <a:t>knowing current policy, allows Certified Fitters to provide quality care while defending our patient's benefits and fighting for reimbursement.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3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breast cancer world, “Screening “ has become synonymous with mammograms.  And for this presentation, let’s assume this is the case. </a:t>
            </a:r>
          </a:p>
          <a:p>
            <a:r>
              <a:rPr lang="en-US" dirty="0"/>
              <a:t>But, keep in mind that screening, for most other diseases, is pre-diagnostic whereas mammograms are considered a diagnostic tool.</a:t>
            </a:r>
          </a:p>
          <a:p>
            <a:r>
              <a:rPr lang="en-US" dirty="0"/>
              <a:t>Breast Cancer Screening: Is currently defined by the United States Preventive Services Taskforce, (UTPSTF) which is recognized by most insurances, State, Tribal and Federal Health Services. </a:t>
            </a:r>
          </a:p>
          <a:p>
            <a:r>
              <a:rPr lang="en-US" dirty="0"/>
              <a:t>As ANY mammography screening modality, film or digital (2D, Color or 3D), tomosynthesis.</a:t>
            </a:r>
          </a:p>
          <a:p>
            <a:r>
              <a:rPr lang="en-US" dirty="0"/>
              <a:t>But its not just the UTPSTF that offers guidelines…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60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United States, multiple organizations have issued guidelines on breast cancer screening – these are often conflicting and many question the underlying motives of the guideline.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26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FFFF"/>
                </a:solidFill>
              </a:rPr>
              <a:t>What Organizations Announce Breast Screening Guidelines? As you can see there is a variety of originations that offer their opinions on what is appropriate screening.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51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these are all research and academic and non profit organizations, we would expect them to have opinions on public health.</a:t>
            </a:r>
          </a:p>
          <a:p>
            <a:r>
              <a:rPr lang="en-US" dirty="0"/>
              <a:t>who else sets breast cancer screening guidelines for women?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6388E-CDDF-45A9-B24D-B14DFF6648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7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1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1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2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7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4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4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8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2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930A3-FDDC-4642-BAEB-A3961E34885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2C247-F001-43AF-A92E-A673D4ED4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7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Data" Target="../diagrams/data4.xml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10.xml"/><Relationship Id="rId9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9.xml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5.komen.org/BreastCancer/RadiationExposureinYouth.html#Radiation-Exposure-in-Youth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7.xml"/><Relationship Id="rId9" Type="http://schemas.microsoft.com/office/2007/relationships/diagramDrawing" Target="../diagrams/drawing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8.xml"/><Relationship Id="rId9" Type="http://schemas.microsoft.com/office/2007/relationships/diagramDrawing" Target="../diagrams/drawing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32.xml"/><Relationship Id="rId9" Type="http://schemas.microsoft.com/office/2007/relationships/diagramDrawing" Target="../diagrams/drawing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1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diagramData" Target="../diagrams/data10.xml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microsoft.com/office/2007/relationships/diagramDrawing" Target="../diagrams/drawing10.xml"/><Relationship Id="rId4" Type="http://schemas.openxmlformats.org/officeDocument/2006/relationships/notesSlide" Target="../notesSlides/notesSlide35.xml"/><Relationship Id="rId9" Type="http://schemas.openxmlformats.org/officeDocument/2006/relationships/diagramColors" Target="../diagrams/colors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1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diagramData" Target="../diagrams/data11.xml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microsoft.com/office/2007/relationships/diagramDrawing" Target="../diagrams/drawing11.xml"/><Relationship Id="rId4" Type="http://schemas.openxmlformats.org/officeDocument/2006/relationships/notesSlide" Target="../notesSlides/notesSlide36.xml"/><Relationship Id="rId9" Type="http://schemas.openxmlformats.org/officeDocument/2006/relationships/diagramColors" Target="../diagrams/colors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diagramData" Target="../diagrams/data12.xml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microsoft.com/office/2007/relationships/diagramDrawing" Target="../diagrams/drawing12.xml"/><Relationship Id="rId4" Type="http://schemas.openxmlformats.org/officeDocument/2006/relationships/notesSlide" Target="../notesSlides/notesSlide37.xml"/><Relationship Id="rId9" Type="http://schemas.openxmlformats.org/officeDocument/2006/relationships/diagramColors" Target="../diagrams/colors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1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diagramData" Target="../diagrams/data13.xml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microsoft.com/office/2007/relationships/diagramDrawing" Target="../diagrams/drawing13.xml"/><Relationship Id="rId4" Type="http://schemas.openxmlformats.org/officeDocument/2006/relationships/notesSlide" Target="../notesSlides/notesSlide38.xml"/><Relationship Id="rId9" Type="http://schemas.openxmlformats.org/officeDocument/2006/relationships/diagramColors" Target="../diagrams/colors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14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diagramData" Target="../diagrams/data14.xml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microsoft.com/office/2007/relationships/diagramDrawing" Target="../diagrams/drawing14.xml"/><Relationship Id="rId4" Type="http://schemas.openxmlformats.org/officeDocument/2006/relationships/notesSlide" Target="../notesSlides/notesSlide40.xml"/><Relationship Id="rId9" Type="http://schemas.openxmlformats.org/officeDocument/2006/relationships/diagramColors" Target="../diagrams/colors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5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diagramData" Target="../diagrams/data15.xml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microsoft.com/office/2007/relationships/diagramDrawing" Target="../diagrams/drawing15.xml"/><Relationship Id="rId4" Type="http://schemas.openxmlformats.org/officeDocument/2006/relationships/notesSlide" Target="../notesSlides/notesSlide41.xml"/><Relationship Id="rId9" Type="http://schemas.openxmlformats.org/officeDocument/2006/relationships/diagramColors" Target="../diagrams/colors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sv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8DF98-00CD-4261-8260-DC30ECD24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997" y="1607809"/>
            <a:ext cx="9236026" cy="287668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Mammography Screening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C1BCA-79A2-46DE-9B08-FFE8F5114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498" y="4810308"/>
            <a:ext cx="9404401" cy="1076551"/>
          </a:xfrm>
        </p:spPr>
        <p:txBody>
          <a:bodyPr>
            <a:normAutofit/>
          </a:bodyPr>
          <a:lstStyle/>
          <a:p>
            <a:pPr algn="l"/>
            <a:r>
              <a:rPr lang="en-US" sz="4400" i="1" dirty="0"/>
              <a:t>Comparing guideline recommendations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BB6E43-4EED-4B0A-A1AE-523D7249E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3226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7"/>
    </mc:Choice>
    <mc:Fallback xmlns="">
      <p:transition spd="slow" advTm="1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894C93-0081-4BE4-9330-9299F0302B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133259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0534BC-7236-416D-89A7-1BBD326B7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55"/>
    </mc:Choice>
    <mc:Fallback xmlns="">
      <p:transition spd="slow" advTm="4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1C669-EF07-477F-BBAD-ABBCBE51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Confused yet?</a:t>
            </a:r>
          </a:p>
        </p:txBody>
      </p:sp>
      <p:pic>
        <p:nvPicPr>
          <p:cNvPr id="1026" name="Picture 2" descr="Confused.com's BRIAN the robot to appear in cinemas nationwide throughout  2015 as part of a one year partnership negotiated by PHD UK - PHD Media  Switzerland">
            <a:extLst>
              <a:ext uri="{FF2B5EF4-FFF2-40B4-BE49-F238E27FC236}">
                <a16:creationId xmlns:a16="http://schemas.microsoft.com/office/drawing/2014/main" id="{8F6FF769-DC2C-4CF3-8203-62E66F16D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 t="4433" r="27271" b="31327"/>
          <a:stretch/>
        </p:blipFill>
        <p:spPr bwMode="auto">
          <a:xfrm>
            <a:off x="2410524" y="2139351"/>
            <a:ext cx="7370951" cy="41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B08B34-FAF2-4CD4-B3B7-00CC1D7B9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7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"/>
    </mc:Choice>
    <mc:Fallback xmlns="">
      <p:transition spd="slow" advTm="4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3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5990F-9F5C-4859-93F0-E3DFD2ED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710" y="1028317"/>
            <a:ext cx="5421362" cy="480136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20000"/>
              </a:lnSpc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just think, if your confused, how do your clients and patients sort through the information? </a:t>
            </a:r>
          </a:p>
        </p:txBody>
      </p:sp>
      <p:sp>
        <p:nvSpPr>
          <p:cNvPr id="31" name="Freeform: Shape 2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27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phic 20" descr="Communications">
            <a:extLst>
              <a:ext uri="{FF2B5EF4-FFF2-40B4-BE49-F238E27FC236}">
                <a16:creationId xmlns:a16="http://schemas.microsoft.com/office/drawing/2014/main" id="{BE4E88A5-5936-4211-A2AD-4E0822573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EDDD87-5A03-4597-8F77-58F0EECBB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3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880"/>
    </mc:Choice>
    <mc:Fallback xmlns="">
      <p:transition spd="slow" advTm="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2BD70C-C4A0-46C4-9518-A731098B4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46395-599D-4923-93DB-3B73FAFC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825190"/>
            <a:ext cx="5319433" cy="489139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300" dirty="0">
                <a:solidFill>
                  <a:schemeClr val="bg1"/>
                </a:solidFill>
              </a:rPr>
              <a:t>Even though screening education is not usually in a Fitter’s wheelhouse, </a:t>
            </a:r>
            <a:br>
              <a:rPr lang="en-US" sz="5300" dirty="0">
                <a:solidFill>
                  <a:schemeClr val="bg1"/>
                </a:solidFill>
              </a:rPr>
            </a:br>
            <a:br>
              <a:rPr lang="en-US" sz="5300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</a:rPr>
              <a:t>It </a:t>
            </a:r>
            <a:r>
              <a:rPr lang="en-US" sz="5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 important to know the facts.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B74A45-BDDD-4892-B8C0-B290C094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79352" cy="6374535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516C73E-9465-4C9E-9B86-9E58FB32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9" y="0"/>
            <a:ext cx="5210147" cy="6210629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Stethoscope">
            <a:extLst>
              <a:ext uri="{FF2B5EF4-FFF2-40B4-BE49-F238E27FC236}">
                <a16:creationId xmlns:a16="http://schemas.microsoft.com/office/drawing/2014/main" id="{7D9C5731-01CF-4074-AC73-81F9E4B8C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941" y="1301551"/>
            <a:ext cx="3440610" cy="34406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59FF16-3C5D-4460-A69B-E000DEF69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0"/>
    </mc:Choice>
    <mc:Fallback xmlns="">
      <p:transition spd="slow" advTm="1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46395-599D-4923-93DB-3B73FAFC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371" y="286871"/>
            <a:ext cx="5369247" cy="611392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1000"/>
              </a:lnSpc>
            </a:pPr>
            <a:r>
              <a:rPr lang="en-US" sz="40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2019, the American College of Physicians (ACP) issued new guidance on breast cancer screening for average-risk women that spurred media interest.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Doctor">
            <a:extLst>
              <a:ext uri="{FF2B5EF4-FFF2-40B4-BE49-F238E27FC236}">
                <a16:creationId xmlns:a16="http://schemas.microsoft.com/office/drawing/2014/main" id="{A0A2E5F1-80B5-450B-9B7C-6A6D32571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3D5B31-1AA9-4B36-941B-56A8B3331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5"/>
    </mc:Choice>
    <mc:Fallback xmlns="">
      <p:transition spd="slow" advTm="2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46395-599D-4923-93DB-3B73FAFC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the “media” doesn’t </a:t>
            </a:r>
            <a:r>
              <a:rPr 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always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get it right.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02F27F-7689-4448-872E-1902DE0E2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20" y="1221679"/>
            <a:ext cx="7390806" cy="39725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56DCE5-12B4-4E0D-9F04-54CBB2F5F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15"/>
    </mc:Choice>
    <mc:Fallback xmlns="">
      <p:transition spd="slow" advTm="73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5BBAF-B61C-4536-8123-5A3170FF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screening guidelines do your insurances or referrals recommend?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4240E9-5D0F-4387-B7BB-CB33E18D1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80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201"/>
    </mc:Choice>
    <mc:Fallback xmlns="">
      <p:transition spd="slow" advTm="1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4EF4C2-8FEB-443D-ACF3-A74DB1E3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Breast Cancer &amp; Screening Terminology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C0EB5A-15E3-4998-BA62-B89B46EFC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8"/>
    </mc:Choice>
    <mc:Fallback xmlns="">
      <p:transition spd="slow" advTm="1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9E274-6BC3-4ED4-97FB-E04957E8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What categories are reviewed?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19C34E-DECB-46A9-89BD-F7986DF2FC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86554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EAEC7D9-13D7-4194-BC9F-10954D50B63E}"/>
              </a:ext>
            </a:extLst>
          </p:cNvPr>
          <p:cNvSpPr txBox="1"/>
          <p:nvPr/>
        </p:nvSpPr>
        <p:spPr>
          <a:xfrm>
            <a:off x="6515100" y="6363029"/>
            <a:ext cx="508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Current Recommendations being updated.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6FF0F7-3274-488A-8EF7-7ADE395CE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35"/>
    </mc:Choice>
    <mc:Fallback xmlns="">
      <p:transition spd="slow" advTm="5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D8EF2-B438-450D-8AE3-DB5BA3DA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What is considered “average risk”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36DC5D-125B-4407-8FB5-554A1AE107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951231"/>
              </p:ext>
            </p:extLst>
          </p:nvPr>
        </p:nvGraphicFramePr>
        <p:xfrm>
          <a:off x="4662488" y="952500"/>
          <a:ext cx="6904037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DC1329-EDF1-4473-8468-AA5E00878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6"/>
    </mc:Choice>
    <mc:Fallback xmlns="">
      <p:transition spd="slow" advTm="18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1A88D-C821-4094-9290-001C6342E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Cavolini" panose="020B0502040204020203" pitchFamily="66" charset="0"/>
                <a:ea typeface="Ebrima" panose="02000000000000000000" pitchFamily="2" charset="0"/>
                <a:cs typeface="Cavolini" panose="020B0502040204020203" pitchFamily="66" charset="0"/>
              </a:rPr>
              <a:t>presented by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1B9ABF-01B5-4B07-AE36-EC101CC93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6D34CD-EA79-4371-BECA-D5325B8AF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2"/>
    </mc:Choice>
    <mc:Fallback xmlns="">
      <p:transition spd="slow" advTm="1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000A2-A2DB-494C-9B9D-ECA230BF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061" y="279623"/>
            <a:ext cx="4977976" cy="45713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Above-Average Risk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 descr="Fingerprint">
            <a:extLst>
              <a:ext uri="{FF2B5EF4-FFF2-40B4-BE49-F238E27FC236}">
                <a16:creationId xmlns:a16="http://schemas.microsoft.com/office/drawing/2014/main" id="{C554D88F-B16C-4B4E-B40A-9AD0471F7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BD0531E-12FB-40CA-81CE-E51ED96AD6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0574" y="1012654"/>
            <a:ext cx="4977578" cy="50483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Family History (first degree relatives)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kumimoji="0" lang="en-US" altLang="en-US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Gene Mutations: BRCA1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or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BRCA2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 i="1" dirty="0">
                <a:solidFill>
                  <a:srgbClr val="000000"/>
                </a:solidFill>
              </a:rPr>
              <a:t>ATM</a:t>
            </a:r>
            <a:r>
              <a:rPr lang="en-US" altLang="en-US" sz="2800" dirty="0">
                <a:solidFill>
                  <a:srgbClr val="000000"/>
                </a:solidFill>
              </a:rPr>
              <a:t>, </a:t>
            </a:r>
            <a:r>
              <a:rPr lang="en-US" altLang="en-US" sz="2800" i="1" dirty="0">
                <a:solidFill>
                  <a:srgbClr val="000000"/>
                </a:solidFill>
              </a:rPr>
              <a:t>CDH1</a:t>
            </a:r>
            <a:r>
              <a:rPr lang="en-US" altLang="en-US" sz="2800" dirty="0">
                <a:solidFill>
                  <a:srgbClr val="000000"/>
                </a:solidFill>
              </a:rPr>
              <a:t>, </a:t>
            </a:r>
            <a:r>
              <a:rPr lang="en-US" altLang="en-US" sz="2800" i="1" dirty="0">
                <a:solidFill>
                  <a:srgbClr val="000000"/>
                </a:solidFill>
              </a:rPr>
              <a:t>CHEK2</a:t>
            </a:r>
            <a:r>
              <a:rPr lang="en-US" altLang="en-US" sz="2800" dirty="0">
                <a:solidFill>
                  <a:srgbClr val="000000"/>
                </a:solidFill>
              </a:rPr>
              <a:t>,</a:t>
            </a:r>
            <a:r>
              <a:rPr lang="en-US" altLang="en-US" sz="2800" i="1" dirty="0">
                <a:solidFill>
                  <a:srgbClr val="000000"/>
                </a:solidFill>
              </a:rPr>
              <a:t> NBN</a:t>
            </a:r>
            <a:r>
              <a:rPr lang="en-US" altLang="en-US" sz="2800" dirty="0">
                <a:solidFill>
                  <a:srgbClr val="000000"/>
                </a:solidFill>
              </a:rPr>
              <a:t>, </a:t>
            </a:r>
            <a:r>
              <a:rPr lang="en-US" altLang="en-US" sz="2800" i="1" dirty="0">
                <a:solidFill>
                  <a:srgbClr val="000000"/>
                </a:solidFill>
              </a:rPr>
              <a:t>NF1</a:t>
            </a:r>
            <a:r>
              <a:rPr lang="en-US" altLang="en-US" sz="2800" dirty="0">
                <a:solidFill>
                  <a:srgbClr val="000000"/>
                </a:solidFill>
              </a:rPr>
              <a:t>, </a:t>
            </a:r>
            <a:r>
              <a:rPr lang="en-US" altLang="en-US" sz="2800" i="1" dirty="0">
                <a:solidFill>
                  <a:srgbClr val="000000"/>
                </a:solidFill>
              </a:rPr>
              <a:t>PALB2</a:t>
            </a:r>
            <a:r>
              <a:rPr lang="en-US" altLang="en-US" sz="2800" dirty="0">
                <a:solidFill>
                  <a:srgbClr val="000000"/>
                </a:solidFill>
              </a:rPr>
              <a:t>, </a:t>
            </a:r>
            <a:r>
              <a:rPr lang="en-US" altLang="en-US" sz="2800" i="1" dirty="0">
                <a:solidFill>
                  <a:srgbClr val="000000"/>
                </a:solidFill>
              </a:rPr>
              <a:t>PTEN</a:t>
            </a:r>
            <a:r>
              <a:rPr lang="en-US" altLang="en-US" sz="2800" dirty="0">
                <a:solidFill>
                  <a:srgbClr val="000000"/>
                </a:solidFill>
              </a:rPr>
              <a:t>, </a:t>
            </a:r>
            <a:r>
              <a:rPr lang="en-US" altLang="en-US" sz="2800" i="1" dirty="0">
                <a:solidFill>
                  <a:srgbClr val="000000"/>
                </a:solidFill>
              </a:rPr>
              <a:t>STK11</a:t>
            </a:r>
            <a:r>
              <a:rPr lang="en-US" altLang="en-US" sz="2800" dirty="0">
                <a:solidFill>
                  <a:srgbClr val="000000"/>
                </a:solidFill>
              </a:rPr>
              <a:t> or </a:t>
            </a:r>
            <a:r>
              <a:rPr lang="en-US" altLang="en-US" sz="2800" i="1" dirty="0">
                <a:solidFill>
                  <a:srgbClr val="000000"/>
                </a:solidFill>
              </a:rPr>
              <a:t>TP53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6E6992-4A77-43EE-A50F-CAD640249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67"/>
    </mc:Choice>
    <mc:Fallback xmlns="">
      <p:transition spd="slow" advTm="4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000A2-A2DB-494C-9B9D-ECA230BF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061" y="279623"/>
            <a:ext cx="4977976" cy="45713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Above-Average Risk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 descr="Fingerprint">
            <a:extLst>
              <a:ext uri="{FF2B5EF4-FFF2-40B4-BE49-F238E27FC236}">
                <a16:creationId xmlns:a16="http://schemas.microsoft.com/office/drawing/2014/main" id="{C554D88F-B16C-4B4E-B40A-9AD0471F7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BD0531E-12FB-40CA-81CE-E51ED96AD6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0574" y="1012654"/>
            <a:ext cx="4977578" cy="50483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Personal history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invasive breast cancer or 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ductal carcinoma in situ (DCIS) / </a:t>
            </a:r>
            <a:r>
              <a:rPr lang="en-US" altLang="en-US" sz="2800" dirty="0">
                <a:solidFill>
                  <a:srgbClr val="000000"/>
                </a:solidFill>
              </a:rPr>
              <a:t>lobular carcinoma in situ (LCIS)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atypical hyperplasia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hlinkClick r:id="rId8" tooltip="Radiation treatment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linkClick r:id="rId8" tooltip="Radiation treatment"/>
              </a:rPr>
              <a:t>Radiation treatment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to the chest area between ages 10-30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428B9A-85B1-4DAE-B240-49D827172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2"/>
    </mc:Choice>
    <mc:Fallback xmlns="">
      <p:transition spd="slow" advTm="127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8FD97BC-6DBB-41D5-BBE2-F8624F975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Dense Breasts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2D2AE-6848-41C8-A0ED-FDDBAADB0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Density was first identified as a risk factor in 1976</a:t>
            </a:r>
          </a:p>
          <a:p>
            <a:r>
              <a:rPr lang="en-US" sz="3600" dirty="0">
                <a:solidFill>
                  <a:srgbClr val="000000"/>
                </a:solidFill>
              </a:rPr>
              <a:t>2013: Discovered that increase risk 4-6 Fold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890CA5-ADB9-44A0-B6BB-A30D87DA1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34"/>
    </mc:Choice>
    <mc:Fallback xmlns="">
      <p:transition spd="slow" advTm="4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4787D-ED78-40BE-A49E-9BF87FBE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Dense Breasts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5FB39-02CF-466E-A68E-BE9B939A0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1450" y="621792"/>
            <a:ext cx="4832349" cy="54132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80990"/>
            <a:r>
              <a:rPr lang="en-US" sz="3600" dirty="0"/>
              <a:t>Greater risk for developing breast cancer.</a:t>
            </a:r>
          </a:p>
          <a:p>
            <a:pPr marL="380990"/>
            <a:endParaRPr lang="en-US" sz="3600" dirty="0"/>
          </a:p>
          <a:p>
            <a:pPr marL="380990"/>
            <a:r>
              <a:rPr lang="en-US" sz="3600" dirty="0"/>
              <a:t>Less likely to have breast cancer detected by analog or full-field digital mammography alone.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A6FDBC3-F7F9-4869-811B-4CA938F4B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1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15"/>
    </mc:Choice>
    <mc:Fallback xmlns="">
      <p:transition spd="slow" advTm="57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000A2-A2DB-494C-9B9D-ECA230BF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060" y="279623"/>
            <a:ext cx="6747091" cy="1062616"/>
          </a:xfrm>
        </p:spPr>
        <p:txBody>
          <a:bodyPr>
            <a:normAutofit fontScale="90000"/>
          </a:bodyPr>
          <a:lstStyle/>
          <a:p>
            <a:r>
              <a:rPr lang="en-US" dirty="0"/>
              <a:t>Controversial Risk Factor (ACR)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 descr="Fingerprint">
            <a:extLst>
              <a:ext uri="{FF2B5EF4-FFF2-40B4-BE49-F238E27FC236}">
                <a16:creationId xmlns:a16="http://schemas.microsoft.com/office/drawing/2014/main" id="{C554D88F-B16C-4B4E-B40A-9AD0471F7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BD0531E-12FB-40CA-81CE-E51ED96AD6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00211" y="2492748"/>
            <a:ext cx="4977578" cy="32498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/>
              <a:t>Unsubstantiated</a:t>
            </a:r>
          </a:p>
          <a:p>
            <a:endParaRPr lang="en-US" sz="3200" dirty="0"/>
          </a:p>
          <a:p>
            <a:r>
              <a:rPr lang="en-US" sz="3200" dirty="0"/>
              <a:t>Independent risk factor for the development of breast cancer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32B0F6-DBCB-4546-87C7-1984F4257322}"/>
              </a:ext>
            </a:extLst>
          </p:cNvPr>
          <p:cNvSpPr txBox="1">
            <a:spLocks/>
          </p:cNvSpPr>
          <p:nvPr/>
        </p:nvSpPr>
        <p:spPr>
          <a:xfrm>
            <a:off x="5205817" y="1014053"/>
            <a:ext cx="6747091" cy="106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Modest Risk Factor (ACOGYN)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B25DAD-17FB-4F4F-9294-C9B7CBB64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6"/>
    </mc:Choice>
    <mc:Fallback xmlns="">
      <p:transition spd="slow" advTm="3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1589F-7782-482E-BD2F-6EC330B8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490655"/>
            <a:ext cx="4843949" cy="578748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Most published Breast Cancer Screening Guidance centers around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D60093"/>
                </a:solidFill>
                <a:latin typeface="+mj-lt"/>
                <a:ea typeface="+mj-ea"/>
                <a:cs typeface="+mj-cs"/>
              </a:rPr>
              <a:t>Benefits vs Risks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breast cancer screening.</a:t>
            </a:r>
          </a:p>
        </p:txBody>
      </p:sp>
      <p:pic>
        <p:nvPicPr>
          <p:cNvPr id="13" name="Graphic 12" descr="Stethoscope">
            <a:extLst>
              <a:ext uri="{FF2B5EF4-FFF2-40B4-BE49-F238E27FC236}">
                <a16:creationId xmlns:a16="http://schemas.microsoft.com/office/drawing/2014/main" id="{DC7F03BE-D1F2-45FC-9061-5687896E9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E8613AD-62FF-40A6-8B80-0484FFFFA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870E55-A428-4052-81DE-DDEC96D6A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2"/>
    </mc:Choice>
    <mc:Fallback xmlns="">
      <p:transition spd="slow" advTm="15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A879F-29DC-43C3-92AB-6BE28586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866" y="435334"/>
            <a:ext cx="640784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Screening Benefits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DNA">
            <a:extLst>
              <a:ext uri="{FF2B5EF4-FFF2-40B4-BE49-F238E27FC236}">
                <a16:creationId xmlns:a16="http://schemas.microsoft.com/office/drawing/2014/main" id="{0FD4B951-AE55-4298-B312-3931A8564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93D85D-9BC8-4AE7-ADF1-83343D10D5F4}"/>
              </a:ext>
            </a:extLst>
          </p:cNvPr>
          <p:cNvSpPr txBox="1"/>
          <p:nvPr/>
        </p:nvSpPr>
        <p:spPr>
          <a:xfrm>
            <a:off x="6053667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Catching the cancer early enough to treat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Confirming you do not have cancer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3C584F-FE1E-4C40-8C66-6CBE4EFCE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15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2716"/>
    </mc:Choice>
    <mc:Fallback xmlns="">
      <p:transition spd="slow" advTm="7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2B2F2-389B-46F5-8D6F-F0C0EE2A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Risks</a:t>
            </a:r>
          </a:p>
        </p:txBody>
      </p:sp>
      <p:graphicFrame>
        <p:nvGraphicFramePr>
          <p:cNvPr id="13" name="TextBox 2">
            <a:extLst>
              <a:ext uri="{FF2B5EF4-FFF2-40B4-BE49-F238E27FC236}">
                <a16:creationId xmlns:a16="http://schemas.microsoft.com/office/drawing/2014/main" id="{5EB64BA6-2B18-4B77-B193-3F57A1795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46347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0FB46AB-2F11-4977-8D1E-E35B29577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02"/>
    </mc:Choice>
    <mc:Fallback xmlns="">
      <p:transition spd="slow" advTm="21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FD0A1-4A8B-426F-A3DE-8811F54E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Clinical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Breast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Exam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8C4E77-16AE-4DA4-BA17-083D67D37E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37623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48209B-4CAD-40F5-ABC4-EDFF1C260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83"/>
    </mc:Choice>
    <mc:Fallback xmlns="">
      <p:transition spd="slow" advTm="14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AE29D1-82A5-46B0-A973-AFB341941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Self Breast 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C2E5-4F52-4B6F-BB10-42942780F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r>
              <a:rPr lang="en-US" sz="3200" dirty="0"/>
              <a:t>Current consensus</a:t>
            </a:r>
          </a:p>
          <a:p>
            <a:pPr marL="914400" lvl="2" indent="0">
              <a:buNone/>
            </a:pPr>
            <a:r>
              <a:rPr lang="en-US" sz="3200" i="1" dirty="0"/>
              <a:t>“there's no evidence that it helps”</a:t>
            </a:r>
          </a:p>
          <a:p>
            <a:pPr marL="914400" lvl="2" indent="0">
              <a:buNone/>
            </a:pPr>
            <a:endParaRPr lang="en-US" sz="3200" i="1" dirty="0"/>
          </a:p>
          <a:p>
            <a:pPr lvl="1"/>
            <a:r>
              <a:rPr lang="en-US" sz="3200" dirty="0"/>
              <a:t>it increases anxiety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leads to a lot of unnecessary tests and procedures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no demonstrable benefit (ACP)</a:t>
            </a:r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53A7F605-CCB2-46B3-8A70-448C1957A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6"/>
    </mc:Choice>
    <mc:Fallback xmlns="">
      <p:transition spd="slow" advTm="4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Presenter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 r="-3" b="7256"/>
          <a:stretch/>
        </p:blipFill>
        <p:spPr>
          <a:xfrm>
            <a:off x="1222645" y="2477560"/>
            <a:ext cx="3106456" cy="34486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282" y="2494450"/>
            <a:ext cx="7051533" cy="35631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Rhonda F Turner, PhD, JD, MBA, BOCPO/L, CF-m/CMF, CHWI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25 years providing DMEPOS &amp; clinical services, advocating for Underserved  &amp; Uninsured populations.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Currently, Executive Director - AABCP, </a:t>
            </a:r>
          </a:p>
          <a:p>
            <a:pPr marL="0" indent="0">
              <a:buNone/>
            </a:pPr>
            <a:r>
              <a:rPr lang="en-US" sz="2400" dirty="0"/>
              <a:t>Research Fellow, UTHEALTH, School of Public Health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Founder: Global Breast Care Initiative, International Society of Breast Care Professionals (ISBCP/AABCP)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9F6E2C-839D-4FDE-8270-B28C842E5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9"/>
    </mc:Choice>
    <mc:Fallback xmlns="">
      <p:transition spd="slow" advTm="1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92040-930C-4EF0-AA93-551BDFA9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These recommendations are different from </a:t>
            </a:r>
            <a:r>
              <a:rPr lang="en-US" sz="6800" i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every</a:t>
            </a:r>
            <a:r>
              <a:rPr lang="en-US" sz="6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other country on the planet!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E41CE7-65AD-4045-A67C-FFC153F56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5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7"/>
    </mc:Choice>
    <mc:Fallback xmlns="">
      <p:transition spd="slow" advTm="1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729611-5C26-45EC-B72C-B2F88581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Another factor that has crept into Screening Guidelines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7160A-2A0F-41D4-9776-F1D474763169}"/>
              </a:ext>
            </a:extLst>
          </p:cNvPr>
          <p:cNvSpPr txBox="1"/>
          <p:nvPr/>
        </p:nvSpPr>
        <p:spPr>
          <a:xfrm>
            <a:off x="7647709" y="2803958"/>
            <a:ext cx="435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Overdiagnosis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4A7D35-B483-4D91-853C-3E77CBA94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2"/>
    </mc:Choice>
    <mc:Fallback xmlns="">
      <p:transition spd="slow" advTm="14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83AB9-0388-4A5F-AF6D-A4FD54FA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Overdiagnosis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6A6B9B-E99A-43D8-90AE-A6DA4F649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47205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CCB0EF-F575-4A85-B5FA-1354D71B6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23"/>
    </mc:Choice>
    <mc:Fallback xmlns="">
      <p:transition spd="slow" advTm="9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24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157C9-E24C-4D9F-9EF3-ECB547A9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068" y="2417056"/>
            <a:ext cx="9144000" cy="25780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take a Look</a:t>
            </a:r>
            <a:r>
              <a:rPr lang="en-US" sz="3200" i="1" kern="1200" dirty="0">
                <a:solidFill>
                  <a:srgbClr val="FFFFFF"/>
                </a:solidFill>
              </a:rPr>
              <a:t>.</a:t>
            </a:r>
            <a:br>
              <a:rPr lang="en-US" sz="3200" i="1" kern="1200" dirty="0">
                <a:solidFill>
                  <a:srgbClr val="FFFFFF"/>
                </a:solidFill>
              </a:rPr>
            </a:br>
            <a:r>
              <a:rPr lang="en-US" sz="3200" i="1" dirty="0">
                <a:solidFill>
                  <a:srgbClr val="FFFFFF"/>
                </a:solidFill>
              </a:rPr>
              <a:t> </a:t>
            </a:r>
            <a:br>
              <a:rPr lang="en-US" sz="6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Breast Cancer Screening Recommendations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(Guidelines)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6D080EC2-42B5-4E04-BBF7-F0BC5CB7C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665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1C20E3-D28D-4302-AE8B-EE2AFC33B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5"/>
    </mc:Choice>
    <mc:Fallback xmlns="">
      <p:transition spd="slow" advTm="1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1589F-7782-482E-BD2F-6EC330B8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34" y="1057012"/>
            <a:ext cx="5238466" cy="39435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Remember,  </a:t>
            </a:r>
            <a:br>
              <a:rPr 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Breast Cancer Screening Guidance centers around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Benefits vs Risks </a:t>
            </a:r>
            <a:r>
              <a:rPr 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(Costs)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breast cancer screening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Stethoscope">
            <a:extLst>
              <a:ext uri="{FF2B5EF4-FFF2-40B4-BE49-F238E27FC236}">
                <a16:creationId xmlns:a16="http://schemas.microsoft.com/office/drawing/2014/main" id="{DC7F03BE-D1F2-45FC-9061-5687896E9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6CF9DC-A5F2-4302-A521-63688B734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9"/>
    </mc:Choice>
    <mc:Fallback xmlns="">
      <p:transition spd="slow" advTm="2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5786A-BB52-4D84-8AF4-70F4D350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American College of Physicians (2019)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BF28CB57-F6BC-4EFE-8067-E2DFFCBA6D7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21754613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4A1AFA-78A5-4201-B651-F026135BA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84"/>
    </mc:Choice>
    <mc:Fallback xmlns="">
      <p:transition spd="slow" advTm="6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5786A-BB52-4D84-8AF4-70F4D350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American Society of Breast Surgeons (ASBrS)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4BA5F90F-1ED8-4855-97FF-B301B51FFBD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12305763"/>
              </p:ext>
            </p:extLst>
          </p:nvPr>
        </p:nvGraphicFramePr>
        <p:xfrm>
          <a:off x="1036168" y="2308941"/>
          <a:ext cx="10594554" cy="3500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3B251C-8792-481C-AEC2-34B6802FD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8"/>
    </mc:Choice>
    <mc:Fallback xmlns="">
      <p:transition spd="slow" advTm="6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5786A-BB52-4D84-8AF4-70F4D350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American College of OB-GYN (2017) 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509E155-6B27-44D1-84AB-D551222DF18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520281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89C4FE-1553-4691-B8F3-C18FE5026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50"/>
    </mc:Choice>
    <mc:Fallback xmlns="">
      <p:transition spd="slow" advTm="5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5786A-BB52-4D84-8AF4-70F4D350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National Comprehensive Cancer Network 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8A26A5-BEE1-4739-8161-3C7788DB93D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575077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E76927-A504-444D-930B-712CB60C4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1"/>
    </mc:Choice>
    <mc:Fallback xmlns="">
      <p:transition spd="slow" advTm="3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5786A-BB52-4D84-8AF4-70F4D350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American Cancer Society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511DE-396F-4C8E-AAEA-94F5CF3D8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9226" y="3092970"/>
            <a:ext cx="10228472" cy="26939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annual mammograms starting around age 45 </a:t>
            </a:r>
          </a:p>
          <a:p>
            <a:r>
              <a:rPr lang="en-US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have the option to start yearly at 40</a:t>
            </a:r>
          </a:p>
          <a:p>
            <a:r>
              <a:rPr lang="en-US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55+ switch to every other year depending on health</a:t>
            </a:r>
          </a:p>
          <a:p>
            <a:endParaRPr lang="en-US" sz="2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00A0DE-A119-4772-A858-0A0E7481B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9"/>
    </mc:Choice>
    <mc:Fallback xmlns="">
      <p:transition spd="slow" advTm="4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8AB2-36A2-45C6-8E59-F1ABDC3B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/>
              <a:t>Presentation Goals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8A0B901E-094B-4BBE-95AB-11D207F394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82288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111EFB-FC35-4E5D-A79D-36392D3AB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44"/>
    </mc:Choice>
    <mc:Fallback xmlns="">
      <p:transition spd="slow" advTm="6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5786A-BB52-4D84-8AF4-70F4D350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USPSTF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942869FD-FAD7-4DAE-B247-E54B6340F93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17351537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2721DD0-4196-47EF-B96B-B2EDF1FDB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69"/>
    </mc:Choice>
    <mc:Fallback xmlns="">
      <p:transition spd="slow" advTm="14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33A59E-C1EF-4AB2-BA04-0F63774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Making Sense of the changing information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90D4567-605D-45EA-A451-111E8AA19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255418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C15CB2-638F-4F04-B2A9-730A6B0C5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36"/>
    </mc:Choice>
    <mc:Fallback xmlns="">
      <p:transition spd="slow" advTm="16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92618-115C-4FCE-9423-AF4DDA05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F65EC-47AA-4A87-B396-7A5C524E4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USPTF GUIDELINES:			https://youtu.be/WVhdNpxkIEQ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SUSAN G KOMEN 			https://ww5.komen.org/BreastCancer/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AMERICAN CANCER SOCIETY	 	https://www.cancer.org/cancer/breast-cancer/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National Cancer Care Network: 	https://www.nccn.org/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Boyd NF, Martin LJ, Yaffe MJ, et al. (2011). Mammographic Density and Breast Cancer Risk: Current Understanding and Future Prospects. Breast Cancer Res. 2011; 13(6):223.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Check CM, Chun JE, Schnabel FR, et al. (2012). The Relationship of Mammographic Density and Age: Implications for Breast Cancer Screening. AJR Am J Roentgenol. 2012; 198(3):W292-W295.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Wolfe JN. (1976). Breast Patterns as an Index of Risk of Developing Breast Cancer. AJR Am J Roentgenol. 1976; 126(6):1130-1139.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CC2A6D-A93C-4D89-A623-B2D642449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4"/>
    </mc:Choice>
    <mc:Fallback xmlns="">
      <p:transition spd="slow" advTm="6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D2518-8581-4188-AACF-220714BF1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184" y="2550544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2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3267C-69B0-4F23-BB16-F0F1052356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34825" r="1" b="1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B20756-3609-466C-AA06-CDE04B453734}"/>
              </a:ext>
            </a:extLst>
          </p:cNvPr>
          <p:cNvSpPr txBox="1"/>
          <p:nvPr/>
        </p:nvSpPr>
        <p:spPr>
          <a:xfrm>
            <a:off x="7512627" y="4742720"/>
            <a:ext cx="3792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us at aabcp.org</a:t>
            </a:r>
          </a:p>
          <a:p>
            <a:r>
              <a:rPr lang="en-US" dirty="0"/>
              <a:t>We are always online to chat.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E7B8B5-8B88-4B02-82BB-74261BEEE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0"/>
    </mc:Choice>
    <mc:Fallback xmlns="">
      <p:transition spd="slow" advTm="2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603C0-91F7-4C96-B09B-FD92817E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3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F25A034F-154A-42FE-84BF-8EBD38469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A50026-8C23-4A85-BCEF-9422A2BDE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1"/>
    </mc:Choice>
    <mc:Fallback xmlns="">
      <p:transition spd="slow" advTm="3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3031C-18B0-4329-BA03-D7C65D0C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 dirty="0"/>
              <a:t>AABCP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CF29-BB89-4129-BE12-DDC41EBA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Web:       http://www.aabcp.org</a:t>
            </a:r>
          </a:p>
          <a:p>
            <a:pPr marL="0" indent="0">
              <a:buNone/>
            </a:pPr>
            <a:r>
              <a:rPr lang="en-US" dirty="0"/>
              <a:t>Email:      policy@aabcp.org</a:t>
            </a:r>
          </a:p>
          <a:p>
            <a:pPr marL="0" indent="0">
              <a:buNone/>
            </a:pPr>
            <a:r>
              <a:rPr lang="en-US" dirty="0"/>
              <a:t>Phone</a:t>
            </a:r>
            <a:r>
              <a:rPr lang="en-US"/>
              <a:t>:    703 </a:t>
            </a:r>
            <a:r>
              <a:rPr lang="en-US" dirty="0"/>
              <a:t>349 7014</a:t>
            </a:r>
          </a:p>
          <a:p>
            <a:pPr marL="0" indent="0">
              <a:buNone/>
            </a:pPr>
            <a:r>
              <a:rPr lang="en-US" dirty="0"/>
              <a:t>Twitter:   @speakoutaabcp</a:t>
            </a:r>
          </a:p>
          <a:p>
            <a:pPr marL="0" indent="0">
              <a:buNone/>
            </a:pPr>
            <a:r>
              <a:rPr lang="en-US" dirty="0"/>
              <a:t>LinkedIn: AABCP</a:t>
            </a:r>
          </a:p>
          <a:p>
            <a:pPr marL="0" indent="0">
              <a:buNone/>
            </a:pPr>
            <a:r>
              <a:rPr lang="en-US" dirty="0"/>
              <a:t>Podcast:  Politics of Breast Care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C8E50AEB-CBE9-4DC2-906E-F92676981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r="2" b="2"/>
          <a:stretch/>
        </p:blipFill>
        <p:spPr>
          <a:xfrm>
            <a:off x="8825343" y="1742569"/>
            <a:ext cx="2746628" cy="274662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45C863-EC95-4036-8B8A-25AE5E733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"/>
    </mc:Choice>
    <mc:Fallback xmlns="">
      <p:transition spd="slow" advTm="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AB4ACE-E20C-47FE-96FC-CCC98374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Post Mastectomy Providers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A267E8-A2A8-4978-A149-C5D1E3980F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891474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234B97-6BC9-4544-A8F0-D16CC7B03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7"/>
    </mc:Choice>
    <mc:Fallback xmlns="">
      <p:transition spd="slow" advTm="6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E7240-4AF5-4869-9FBF-0EE305B79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Breast 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Cancer Screening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0AA089D-6C04-4D89-8494-7785458F1F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432039"/>
              </p:ext>
            </p:extLst>
          </p:nvPr>
        </p:nvGraphicFramePr>
        <p:xfrm>
          <a:off x="4933950" y="584200"/>
          <a:ext cx="6594475" cy="551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81A168-6E01-4053-94FE-AB2DD5737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1"/>
    </mc:Choice>
    <mc:Fallback xmlns="">
      <p:transition spd="slow" advTm="158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46395-599D-4923-93DB-3B73FAFC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Multiple organizations have issued guidelines on breast cancer screening, but these guidelines are often conflicting. 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5A4963-DC4D-48AD-8FAC-E38E88FD1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5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4"/>
    </mc:Choice>
    <mc:Fallback xmlns="">
      <p:transition spd="slow" advTm="2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9425A-44B3-49F4-9458-DD732CA2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What Organizations Announce Breast Screening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Guidelines?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210E3-5A47-4C3F-B528-E94246ADE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6" y="374074"/>
            <a:ext cx="3427282" cy="6213762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en-US" sz="3500" dirty="0">
                <a:solidFill>
                  <a:srgbClr val="FF0000"/>
                </a:solidFill>
              </a:rPr>
              <a:t>American Cancer Society</a:t>
            </a:r>
          </a:p>
          <a:p>
            <a:pPr marL="285750" indent="-285750"/>
            <a:r>
              <a:rPr lang="en-US" sz="3500" dirty="0"/>
              <a:t>Canadian Task Force</a:t>
            </a:r>
          </a:p>
          <a:p>
            <a:pPr marL="285750" indent="-285750"/>
            <a:r>
              <a:rPr lang="en-US" sz="3500" dirty="0"/>
              <a:t>American College of Physicians</a:t>
            </a:r>
          </a:p>
          <a:p>
            <a:pPr marL="285750" indent="-285750"/>
            <a:r>
              <a:rPr lang="en-US" sz="3500" dirty="0">
                <a:solidFill>
                  <a:schemeClr val="accent1"/>
                </a:solidFill>
              </a:rPr>
              <a:t>American College of Obstetricians and Gynecologists</a:t>
            </a:r>
          </a:p>
          <a:p>
            <a:pPr marL="285750" indent="-285750"/>
            <a:r>
              <a:rPr lang="en-US" sz="3500" dirty="0"/>
              <a:t>American College of Radiology</a:t>
            </a: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9B6D1A-B152-49DB-AE6A-6F111DDE1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374074"/>
            <a:ext cx="3427272" cy="6296890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en-US" sz="3200" dirty="0"/>
              <a:t>American Academy of Family Physicians</a:t>
            </a:r>
          </a:p>
          <a:p>
            <a:pPr marL="285750" indent="-285750"/>
            <a:r>
              <a:rPr lang="en-US" sz="3200" dirty="0"/>
              <a:t>International Agency for Research on Cancer</a:t>
            </a:r>
          </a:p>
          <a:p>
            <a:pPr marL="285750" indent="-285750"/>
            <a:r>
              <a:rPr lang="en-US" sz="3200" dirty="0">
                <a:solidFill>
                  <a:srgbClr val="FF0000"/>
                </a:solidFill>
              </a:rPr>
              <a:t>U.S Preventive Services Task Force</a:t>
            </a:r>
          </a:p>
          <a:p>
            <a:pPr marL="285750" indent="-285750"/>
            <a:r>
              <a:rPr lang="en-US" sz="3200" dirty="0"/>
              <a:t>Centers for Disease Control (CDC)</a:t>
            </a:r>
          </a:p>
          <a:p>
            <a:pPr marL="285750" indent="-285750"/>
            <a:r>
              <a:rPr lang="en-US" sz="3200" dirty="0">
                <a:solidFill>
                  <a:schemeClr val="accent1"/>
                </a:solidFill>
              </a:rPr>
              <a:t>American College of Breast Surgeons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C3D531-096F-4E85-ACA2-D94EFBE0B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28"/>
    </mc:Choice>
    <mc:Fallback xmlns="">
      <p:transition spd="slow" advTm="8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31321-87D6-436B-B832-85BC9F75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Who else “sets” breast cancer screening guidelines for women?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87B25-6B5D-4C9A-9B73-5B96F2EE5571}"/>
              </a:ext>
            </a:extLst>
          </p:cNvPr>
          <p:cNvSpPr txBox="1"/>
          <p:nvPr/>
        </p:nvSpPr>
        <p:spPr>
          <a:xfrm>
            <a:off x="6096000" y="2936830"/>
            <a:ext cx="5257799" cy="27733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6000" dirty="0"/>
              <a:t>???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CAC9D9-A9B5-422B-AD28-FFC8F69DB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8"/>
    </mc:Choice>
    <mc:Fallback xmlns="">
      <p:transition spd="slow" advTm="18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4276</TotalTime>
  <Words>2647</Words>
  <Application>Microsoft Office PowerPoint</Application>
  <PresentationFormat>Widescreen</PresentationFormat>
  <Paragraphs>308</Paragraphs>
  <Slides>45</Slides>
  <Notes>45</Notes>
  <HiddenSlides>0</HiddenSlides>
  <MMClips>45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Cavolini</vt:lpstr>
      <vt:lpstr>Office Theme</vt:lpstr>
      <vt:lpstr>Mammography Screening</vt:lpstr>
      <vt:lpstr>presented by</vt:lpstr>
      <vt:lpstr>Presenter</vt:lpstr>
      <vt:lpstr>Presentation Goals</vt:lpstr>
      <vt:lpstr>Post Mastectomy Providers</vt:lpstr>
      <vt:lpstr>Breast  Cancer Screening</vt:lpstr>
      <vt:lpstr>Multiple organizations have issued guidelines on breast cancer screening, but these guidelines are often conflicting.  </vt:lpstr>
      <vt:lpstr>What Organizations Announce Breast Screening Guidelines?</vt:lpstr>
      <vt:lpstr>But Who else “sets” breast cancer screening guidelines for women?</vt:lpstr>
      <vt:lpstr>PowerPoint Presentation</vt:lpstr>
      <vt:lpstr>Confused yet?</vt:lpstr>
      <vt:lpstr>just think, if your confused, how do your clients and patients sort through the information? </vt:lpstr>
      <vt:lpstr>Even though screening education is not usually in a Fitter’s wheelhouse,   It is important to know the facts. </vt:lpstr>
      <vt:lpstr>2019, the American College of Physicians (ACP) issued new guidance on breast cancer screening for average-risk women that spurred media interest.</vt:lpstr>
      <vt:lpstr>But the “media” doesn’t always get it right.</vt:lpstr>
      <vt:lpstr>Which screening guidelines do your insurances or referrals recommend?</vt:lpstr>
      <vt:lpstr>Breast Cancer &amp; Screening Terminology</vt:lpstr>
      <vt:lpstr>What categories are reviewed?</vt:lpstr>
      <vt:lpstr>What is considered “average risk”</vt:lpstr>
      <vt:lpstr>Above-Average Risk</vt:lpstr>
      <vt:lpstr>Above-Average Risk</vt:lpstr>
      <vt:lpstr>Dense Breasts</vt:lpstr>
      <vt:lpstr>Dense Breasts</vt:lpstr>
      <vt:lpstr>Controversial Risk Factor (ACR)</vt:lpstr>
      <vt:lpstr>Most published Breast Cancer Screening Guidance centers around  Benefits vs Risks  of breast cancer screening.</vt:lpstr>
      <vt:lpstr>Screening Benefits</vt:lpstr>
      <vt:lpstr>Risks</vt:lpstr>
      <vt:lpstr>Clinical Breast  Exam </vt:lpstr>
      <vt:lpstr>Self Breast Exams</vt:lpstr>
      <vt:lpstr>These recommendations are different from every other country on the planet!</vt:lpstr>
      <vt:lpstr>Another factor that has crept into Screening Guidelines</vt:lpstr>
      <vt:lpstr>Overdiagnosis</vt:lpstr>
      <vt:lpstr>Let’s take a Look.   Breast Cancer Screening Recommendations   (Guidelines)</vt:lpstr>
      <vt:lpstr>Remember,   Breast Cancer Screening Guidance centers around  Benefits vs Risks (Costs)  of breast cancer screening.</vt:lpstr>
      <vt:lpstr>American College of Physicians (2019)</vt:lpstr>
      <vt:lpstr>American Society of Breast Surgeons (ASBrS)</vt:lpstr>
      <vt:lpstr>American College of OB-GYN (2017) </vt:lpstr>
      <vt:lpstr>National Comprehensive Cancer Network   </vt:lpstr>
      <vt:lpstr>American Cancer Society </vt:lpstr>
      <vt:lpstr>USPSTF</vt:lpstr>
      <vt:lpstr>Making Sense of the changing information</vt:lpstr>
      <vt:lpstr>RESOURCES</vt:lpstr>
      <vt:lpstr>Questions?</vt:lpstr>
      <vt:lpstr>Thank you</vt:lpstr>
      <vt:lpstr>AABCP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Explaining Mammography Screening in the Community</dc:title>
  <dc:creator>Rhonda Fletcher</dc:creator>
  <cp:lastModifiedBy>Rhonda Fletcher</cp:lastModifiedBy>
  <cp:revision>69</cp:revision>
  <cp:lastPrinted>2021-03-13T17:59:36Z</cp:lastPrinted>
  <dcterms:created xsi:type="dcterms:W3CDTF">2020-02-25T16:07:23Z</dcterms:created>
  <dcterms:modified xsi:type="dcterms:W3CDTF">2025-02-23T20:17:22Z</dcterms:modified>
</cp:coreProperties>
</file>